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0B42AB9-0C57-4EC7-9013-FFB535B81E29}">
  <a:tblStyle styleId="{B0B42AB9-0C57-4EC7-9013-FFB535B81E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8.png"/><Relationship Id="rId11" Type="http://schemas.openxmlformats.org/officeDocument/2006/relationships/image" Target="../media/image35.png"/><Relationship Id="rId10" Type="http://schemas.openxmlformats.org/officeDocument/2006/relationships/image" Target="../media/image21.png"/><Relationship Id="rId9"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5.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rexdouglass.com" TargetMode="External"/><Relationship Id="rId4" Type="http://schemas.openxmlformats.org/officeDocument/2006/relationships/hyperlink" Target="http://www.rexdouglas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61.png"/><Relationship Id="rId5" Type="http://schemas.openxmlformats.org/officeDocument/2006/relationships/image" Target="../media/image54.png"/><Relationship Id="rId6"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97.png"/><Relationship Id="rId5"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78.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5.png"/><Relationship Id="rId8"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CenterForPeaceAndSecurityStudies/IntroductiontoMachineLearn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7.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6.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1.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9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87.png"/><Relationship Id="rId7"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1.png"/><Relationship Id="rId5"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Introduction to Machine Learning</a:t>
            </a:r>
            <a:endParaRPr/>
          </a:p>
        </p:txBody>
      </p:sp>
      <p:sp>
        <p:nvSpPr>
          <p:cNvPr id="55" name="Shape 55"/>
          <p:cNvSpPr txBox="1"/>
          <p:nvPr>
            <p:ph idx="1" type="subTitle"/>
          </p:nvPr>
        </p:nvSpPr>
        <p:spPr>
          <a:xfrm>
            <a:off x="0" y="2834125"/>
            <a:ext cx="9144000" cy="132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Rex W. Douglass</a:t>
            </a:r>
            <a:endParaRPr/>
          </a:p>
          <a:p>
            <a:pPr indent="0" lvl="0" marL="0">
              <a:spcBef>
                <a:spcPts val="0"/>
              </a:spcBef>
              <a:spcAft>
                <a:spcPts val="0"/>
              </a:spcAft>
              <a:buNone/>
            </a:pPr>
            <a:r>
              <a:t/>
            </a:r>
            <a:endParaRPr/>
          </a:p>
          <a:p>
            <a:pPr indent="0" lvl="0" marL="0">
              <a:spcBef>
                <a:spcPts val="0"/>
              </a:spcBef>
              <a:spcAft>
                <a:spcPts val="0"/>
              </a:spcAft>
              <a:buNone/>
            </a:pPr>
            <a:r>
              <a:rPr lang="en"/>
              <a:t>Institute for Political Methodology (IPM) </a:t>
            </a:r>
            <a:r>
              <a:rPr lang="en"/>
              <a:t>2018</a:t>
            </a:r>
            <a:endParaRPr/>
          </a:p>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idx="1" type="body"/>
          </p:nvPr>
        </p:nvSpPr>
        <p:spPr>
          <a:xfrm>
            <a:off x="311700" y="988350"/>
            <a:ext cx="8520600" cy="3580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We will not assume a true model</a:t>
            </a:r>
            <a:endParaRPr>
              <a:solidFill>
                <a:schemeClr val="dk1"/>
              </a:solidFill>
            </a:endParaRPr>
          </a:p>
          <a:p>
            <a:pPr indent="0" lvl="0" marL="457200" marR="0" rtl="0" algn="l">
              <a:lnSpc>
                <a:spcPct val="115000"/>
              </a:lnSpc>
              <a:spcBef>
                <a:spcPts val="1000"/>
              </a:spcBef>
              <a:spcAft>
                <a:spcPts val="0"/>
              </a:spcAft>
              <a:buNone/>
            </a:pPr>
            <a:r>
              <a:t/>
            </a:r>
            <a:endParaRPr>
              <a:solidFill>
                <a:schemeClr val="dk1"/>
              </a:solidFill>
            </a:endParaRPr>
          </a:p>
          <a:p>
            <a:pPr indent="-342900" lvl="0" marL="457200" marR="0" rtl="0" algn="l">
              <a:lnSpc>
                <a:spcPct val="115000"/>
              </a:lnSpc>
              <a:spcBef>
                <a:spcPts val="1000"/>
              </a:spcBef>
              <a:spcAft>
                <a:spcPts val="0"/>
              </a:spcAft>
              <a:buClr>
                <a:schemeClr val="dk1"/>
              </a:buClr>
              <a:buSzPts val="1800"/>
              <a:buChar char="●"/>
            </a:pPr>
            <a:r>
              <a:rPr lang="en">
                <a:solidFill>
                  <a:schemeClr val="dk1"/>
                </a:solidFill>
              </a:rPr>
              <a:t>We will be more interested in predictive accuracy than parameters of any particular model</a:t>
            </a:r>
            <a:endParaRPr>
              <a:solidFill>
                <a:schemeClr val="dk1"/>
              </a:solidFill>
            </a:endParaRPr>
          </a:p>
          <a:p>
            <a:pPr indent="0" lvl="0" marL="457200" marR="0" rtl="0" algn="l">
              <a:lnSpc>
                <a:spcPct val="115000"/>
              </a:lnSpc>
              <a:spcBef>
                <a:spcPts val="1000"/>
              </a:spcBef>
              <a:spcAft>
                <a:spcPts val="0"/>
              </a:spcAft>
              <a:buNone/>
            </a:pPr>
            <a:r>
              <a:t/>
            </a:r>
            <a:endParaRPr>
              <a:solidFill>
                <a:schemeClr val="dk1"/>
              </a:solidFill>
            </a:endParaRPr>
          </a:p>
          <a:p>
            <a:pPr indent="-342900" lvl="0" marL="457200" marR="0" rtl="0" algn="l">
              <a:lnSpc>
                <a:spcPct val="115000"/>
              </a:lnSpc>
              <a:spcBef>
                <a:spcPts val="1000"/>
              </a:spcBef>
              <a:spcAft>
                <a:spcPts val="0"/>
              </a:spcAft>
              <a:buClr>
                <a:schemeClr val="dk1"/>
              </a:buClr>
              <a:buSzPts val="1800"/>
              <a:buChar char="●"/>
            </a:pPr>
            <a:r>
              <a:rPr lang="en">
                <a:solidFill>
                  <a:schemeClr val="dk1"/>
                </a:solidFill>
              </a:rPr>
              <a:t>We will have more algorithms than proven mathematical results and </a:t>
            </a:r>
            <a:r>
              <a:rPr lang="en">
                <a:solidFill>
                  <a:schemeClr val="dk1"/>
                </a:solidFill>
              </a:rPr>
              <a:t>guarantees</a:t>
            </a:r>
            <a:endParaRPr>
              <a:solidFill>
                <a:schemeClr val="dk1"/>
              </a:solidFill>
            </a:endParaRPr>
          </a:p>
          <a:p>
            <a:pPr indent="-317500" lvl="1" marL="914400" marR="0" rtl="0" algn="l">
              <a:lnSpc>
                <a:spcPct val="115000"/>
              </a:lnSpc>
              <a:spcBef>
                <a:spcPts val="1000"/>
              </a:spcBef>
              <a:spcAft>
                <a:spcPts val="1000"/>
              </a:spcAft>
              <a:buClr>
                <a:schemeClr val="dk1"/>
              </a:buClr>
              <a:buSzPts val="1400"/>
              <a:buChar char="○"/>
            </a:pPr>
            <a:r>
              <a:rPr lang="en">
                <a:solidFill>
                  <a:schemeClr val="dk1"/>
                </a:solidFill>
              </a:rPr>
              <a:t>Tradeoff between ‘tends to work in practice’ and ‘guaranteed to always work’</a:t>
            </a:r>
            <a:endParaRPr>
              <a:solidFill>
                <a:schemeClr val="dk1"/>
              </a:solidFill>
            </a:endParaRPr>
          </a:p>
        </p:txBody>
      </p:sp>
      <p:sp>
        <p:nvSpPr>
          <p:cNvPr id="132" name="Shape 13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Machine Learning is Not (1/): Statistics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Neyman–Rubin causal model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Causality is the difference between the observed reality and the counterfactual of what would have happened otherwise if not for X</a:t>
            </a:r>
            <a:endParaRPr>
              <a:solidFill>
                <a:srgbClr val="000000"/>
              </a:solidFill>
            </a:endParaRPr>
          </a:p>
          <a:p>
            <a:pPr indent="0" lvl="0" marL="45720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Fundamental problem of causal inference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Never get to observe both reality where X happened and the alternate reality where it didn’t</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Machine learning does not get you out of that problem</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Still need experiments, luck, and clever tricks</a:t>
            </a:r>
            <a:endParaRPr>
              <a:solidFill>
                <a:srgbClr val="000000"/>
              </a:solidFill>
            </a:endParaRPr>
          </a:p>
        </p:txBody>
      </p:sp>
      <p:sp>
        <p:nvSpPr>
          <p:cNvPr id="138" name="Shape 13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Machine Learning is Not (2/): Causal Inference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Machine Learning is Not (3/): </a:t>
            </a:r>
            <a:r>
              <a:rPr lang="en" sz="2400"/>
              <a:t>&lt;Insert Sexy Technology Here&gt;</a:t>
            </a:r>
            <a:endParaRPr sz="2400"/>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pic>
        <p:nvPicPr>
          <p:cNvPr id="144" name="Shape 144"/>
          <p:cNvPicPr preferRelativeResize="0"/>
          <p:nvPr/>
        </p:nvPicPr>
        <p:blipFill rotWithShape="1">
          <a:blip r:embed="rId3">
            <a:alphaModFix/>
          </a:blip>
          <a:srcRect b="0" l="7346" r="6118" t="12770"/>
          <a:stretch/>
        </p:blipFill>
        <p:spPr>
          <a:xfrm>
            <a:off x="37725" y="1422287"/>
            <a:ext cx="2926226" cy="3721224"/>
          </a:xfrm>
          <a:prstGeom prst="rect">
            <a:avLst/>
          </a:prstGeom>
          <a:noFill/>
          <a:ln>
            <a:noFill/>
          </a:ln>
        </p:spPr>
      </p:pic>
      <p:pic>
        <p:nvPicPr>
          <p:cNvPr id="145" name="Shape 145"/>
          <p:cNvPicPr preferRelativeResize="0"/>
          <p:nvPr/>
        </p:nvPicPr>
        <p:blipFill>
          <a:blip r:embed="rId4">
            <a:alphaModFix/>
          </a:blip>
          <a:stretch>
            <a:fillRect/>
          </a:stretch>
        </p:blipFill>
        <p:spPr>
          <a:xfrm>
            <a:off x="3065138" y="1455450"/>
            <a:ext cx="3088775" cy="3654900"/>
          </a:xfrm>
          <a:prstGeom prst="rect">
            <a:avLst/>
          </a:prstGeom>
          <a:noFill/>
          <a:ln>
            <a:noFill/>
          </a:ln>
        </p:spPr>
      </p:pic>
      <p:sp>
        <p:nvSpPr>
          <p:cNvPr id="146" name="Shape 146"/>
          <p:cNvSpPr txBox="1"/>
          <p:nvPr/>
        </p:nvSpPr>
        <p:spPr>
          <a:xfrm>
            <a:off x="289600" y="853650"/>
            <a:ext cx="2496300" cy="50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90% of your job will be data cleaning and documentation</a:t>
            </a:r>
            <a:endParaRPr/>
          </a:p>
        </p:txBody>
      </p:sp>
      <p:sp>
        <p:nvSpPr>
          <p:cNvPr id="147" name="Shape 147"/>
          <p:cNvSpPr txBox="1"/>
          <p:nvPr/>
        </p:nvSpPr>
        <p:spPr>
          <a:xfrm>
            <a:off x="3055976" y="853650"/>
            <a:ext cx="2894400" cy="50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9% will be trying simple off the shelf tools and tuning them</a:t>
            </a:r>
            <a:endParaRPr/>
          </a:p>
        </p:txBody>
      </p:sp>
      <p:pic>
        <p:nvPicPr>
          <p:cNvPr id="148" name="Shape 148"/>
          <p:cNvPicPr preferRelativeResize="0"/>
          <p:nvPr/>
        </p:nvPicPr>
        <p:blipFill>
          <a:blip r:embed="rId5">
            <a:alphaModFix/>
          </a:blip>
          <a:stretch>
            <a:fillRect/>
          </a:stretch>
        </p:blipFill>
        <p:spPr>
          <a:xfrm>
            <a:off x="6255125" y="1527696"/>
            <a:ext cx="2825025" cy="1539404"/>
          </a:xfrm>
          <a:prstGeom prst="rect">
            <a:avLst/>
          </a:prstGeom>
          <a:noFill/>
          <a:ln>
            <a:noFill/>
          </a:ln>
        </p:spPr>
      </p:pic>
      <p:sp>
        <p:nvSpPr>
          <p:cNvPr id="149" name="Shape 149"/>
          <p:cNvSpPr txBox="1"/>
          <p:nvPr/>
        </p:nvSpPr>
        <p:spPr>
          <a:xfrm>
            <a:off x="6220438" y="772306"/>
            <a:ext cx="2894400" cy="75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 will be implementing novel architectures to squeeze out more accuracy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Outline for Lecture 1a</a:t>
            </a:r>
            <a:endParaRPr/>
          </a:p>
        </p:txBody>
      </p:sp>
      <p:sp>
        <p:nvSpPr>
          <p:cNvPr id="155" name="Shape 155"/>
          <p:cNvSpPr txBox="1"/>
          <p:nvPr>
            <p:ph idx="1" type="body"/>
          </p:nvPr>
        </p:nvSpPr>
        <p:spPr>
          <a:xfrm>
            <a:off x="311700" y="786650"/>
            <a:ext cx="8520600" cy="3859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Information Source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Entropy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Evaluating Predictions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Binary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Multi-class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Real Valued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Transmission Functions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Receiver Functions</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Shannon-Weaver Model of Communication (1/)</a:t>
            </a:r>
            <a:endParaRPr/>
          </a:p>
        </p:txBody>
      </p:sp>
      <p:pic>
        <p:nvPicPr>
          <p:cNvPr id="161" name="Shape 161"/>
          <p:cNvPicPr preferRelativeResize="0"/>
          <p:nvPr/>
        </p:nvPicPr>
        <p:blipFill rotWithShape="1">
          <a:blip r:embed="rId3">
            <a:alphaModFix/>
          </a:blip>
          <a:srcRect b="12808" l="2893" r="2846" t="0"/>
          <a:stretch/>
        </p:blipFill>
        <p:spPr>
          <a:xfrm>
            <a:off x="224799" y="572700"/>
            <a:ext cx="8757826" cy="4570800"/>
          </a:xfrm>
          <a:prstGeom prst="rect">
            <a:avLst/>
          </a:prstGeom>
          <a:noFill/>
          <a:ln>
            <a:noFill/>
          </a:ln>
        </p:spPr>
      </p:pic>
      <p:sp>
        <p:nvSpPr>
          <p:cNvPr id="162" name="Shape 162"/>
          <p:cNvSpPr txBox="1"/>
          <p:nvPr/>
        </p:nvSpPr>
        <p:spPr>
          <a:xfrm>
            <a:off x="7452450" y="4946950"/>
            <a:ext cx="1657800" cy="15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(SHANNON 1948)</a:t>
            </a:r>
            <a:endParaRPr/>
          </a:p>
        </p:txBody>
      </p:sp>
      <p:pic>
        <p:nvPicPr>
          <p:cNvPr id="163" name="Shape 163"/>
          <p:cNvPicPr preferRelativeResize="0"/>
          <p:nvPr/>
        </p:nvPicPr>
        <p:blipFill>
          <a:blip r:embed="rId4">
            <a:alphaModFix/>
          </a:blip>
          <a:stretch>
            <a:fillRect/>
          </a:stretch>
        </p:blipFill>
        <p:spPr>
          <a:xfrm>
            <a:off x="679075" y="1580025"/>
            <a:ext cx="620800" cy="670451"/>
          </a:xfrm>
          <a:prstGeom prst="rect">
            <a:avLst/>
          </a:prstGeom>
          <a:noFill/>
          <a:ln>
            <a:noFill/>
          </a:ln>
        </p:spPr>
      </p:pic>
      <p:pic>
        <p:nvPicPr>
          <p:cNvPr id="164" name="Shape 164"/>
          <p:cNvPicPr preferRelativeResize="0"/>
          <p:nvPr/>
        </p:nvPicPr>
        <p:blipFill>
          <a:blip r:embed="rId5">
            <a:alphaModFix/>
          </a:blip>
          <a:stretch>
            <a:fillRect/>
          </a:stretch>
        </p:blipFill>
        <p:spPr>
          <a:xfrm>
            <a:off x="2040200" y="1727953"/>
            <a:ext cx="1075750" cy="295825"/>
          </a:xfrm>
          <a:prstGeom prst="rect">
            <a:avLst/>
          </a:prstGeom>
          <a:noFill/>
          <a:ln>
            <a:noFill/>
          </a:ln>
        </p:spPr>
      </p:pic>
      <p:pic>
        <p:nvPicPr>
          <p:cNvPr id="165" name="Shape 165"/>
          <p:cNvPicPr preferRelativeResize="0"/>
          <p:nvPr/>
        </p:nvPicPr>
        <p:blipFill>
          <a:blip r:embed="rId6">
            <a:alphaModFix/>
          </a:blip>
          <a:stretch>
            <a:fillRect/>
          </a:stretch>
        </p:blipFill>
        <p:spPr>
          <a:xfrm>
            <a:off x="6050700" y="1697885"/>
            <a:ext cx="1125550" cy="355955"/>
          </a:xfrm>
          <a:prstGeom prst="rect">
            <a:avLst/>
          </a:prstGeom>
          <a:noFill/>
          <a:ln>
            <a:noFill/>
          </a:ln>
        </p:spPr>
      </p:pic>
      <p:pic>
        <p:nvPicPr>
          <p:cNvPr id="166" name="Shape 166"/>
          <p:cNvPicPr preferRelativeResize="0"/>
          <p:nvPr/>
        </p:nvPicPr>
        <p:blipFill>
          <a:blip r:embed="rId7">
            <a:alphaModFix/>
          </a:blip>
          <a:stretch>
            <a:fillRect/>
          </a:stretch>
        </p:blipFill>
        <p:spPr>
          <a:xfrm>
            <a:off x="8072723" y="1653988"/>
            <a:ext cx="320124" cy="443750"/>
          </a:xfrm>
          <a:prstGeom prst="rect">
            <a:avLst/>
          </a:prstGeom>
          <a:noFill/>
          <a:ln>
            <a:noFill/>
          </a:ln>
        </p:spPr>
      </p:pic>
      <p:pic>
        <p:nvPicPr>
          <p:cNvPr id="167" name="Shape 167"/>
          <p:cNvPicPr preferRelativeResize="0"/>
          <p:nvPr/>
        </p:nvPicPr>
        <p:blipFill>
          <a:blip r:embed="rId8">
            <a:alphaModFix/>
          </a:blip>
          <a:stretch>
            <a:fillRect/>
          </a:stretch>
        </p:blipFill>
        <p:spPr>
          <a:xfrm>
            <a:off x="4065838" y="3653590"/>
            <a:ext cx="1075750" cy="306585"/>
          </a:xfrm>
          <a:prstGeom prst="rect">
            <a:avLst/>
          </a:prstGeom>
          <a:noFill/>
          <a:ln>
            <a:noFill/>
          </a:ln>
        </p:spPr>
      </p:pic>
      <p:sp>
        <p:nvSpPr>
          <p:cNvPr id="168" name="Shape 168"/>
          <p:cNvSpPr txBox="1"/>
          <p:nvPr>
            <p:ph idx="1" type="body"/>
          </p:nvPr>
        </p:nvSpPr>
        <p:spPr>
          <a:xfrm>
            <a:off x="47075" y="3065925"/>
            <a:ext cx="3285600" cy="2039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400">
                <a:solidFill>
                  <a:schemeClr val="dk1"/>
                </a:solidFill>
              </a:rPr>
              <a:t>A message is </a:t>
            </a:r>
            <a:endParaRPr sz="2400">
              <a:solidFill>
                <a:schemeClr val="dk1"/>
              </a:solidFill>
            </a:endParaRPr>
          </a:p>
          <a:p>
            <a:pPr indent="0" lvl="0" marL="0" rtl="0">
              <a:lnSpc>
                <a:spcPct val="100000"/>
              </a:lnSpc>
              <a:spcBef>
                <a:spcPts val="0"/>
              </a:spcBef>
              <a:spcAft>
                <a:spcPts val="0"/>
              </a:spcAft>
              <a:buNone/>
            </a:pPr>
            <a:r>
              <a:rPr lang="en" sz="2400" u="sng">
                <a:solidFill>
                  <a:schemeClr val="dk1"/>
                </a:solidFill>
              </a:rPr>
              <a:t>a state</a:t>
            </a:r>
            <a:r>
              <a:rPr lang="en" sz="2400">
                <a:solidFill>
                  <a:schemeClr val="dk1"/>
                </a:solidFill>
              </a:rPr>
              <a:t> of an </a:t>
            </a:r>
            <a:endParaRPr sz="2400">
              <a:solidFill>
                <a:schemeClr val="dk1"/>
              </a:solidFill>
            </a:endParaRPr>
          </a:p>
          <a:p>
            <a:pPr indent="0" lvl="0" marL="0" rtl="0">
              <a:lnSpc>
                <a:spcPct val="100000"/>
              </a:lnSpc>
              <a:spcBef>
                <a:spcPts val="0"/>
              </a:spcBef>
              <a:spcAft>
                <a:spcPts val="0"/>
              </a:spcAft>
              <a:buNone/>
            </a:pPr>
            <a:r>
              <a:rPr lang="en" sz="2400" u="sng">
                <a:solidFill>
                  <a:schemeClr val="dk1"/>
                </a:solidFill>
              </a:rPr>
              <a:t>information source</a:t>
            </a:r>
            <a:r>
              <a:rPr lang="en" sz="2400">
                <a:solidFill>
                  <a:schemeClr val="dk1"/>
                </a:solidFill>
              </a:rPr>
              <a:t> </a:t>
            </a:r>
            <a:endParaRPr sz="2400">
              <a:solidFill>
                <a:schemeClr val="dk1"/>
              </a:solidFill>
            </a:endParaRPr>
          </a:p>
          <a:p>
            <a:pPr indent="0" lvl="0" marL="0" rtl="0">
              <a:lnSpc>
                <a:spcPct val="100000"/>
              </a:lnSpc>
              <a:spcBef>
                <a:spcPts val="0"/>
              </a:spcBef>
              <a:spcAft>
                <a:spcPts val="0"/>
              </a:spcAft>
              <a:buNone/>
            </a:pPr>
            <a:r>
              <a:rPr lang="en" sz="2400">
                <a:solidFill>
                  <a:schemeClr val="dk1"/>
                </a:solidFill>
              </a:rPr>
              <a:t>communicated to a </a:t>
            </a:r>
            <a:endParaRPr sz="2400">
              <a:solidFill>
                <a:schemeClr val="dk1"/>
              </a:solidFill>
            </a:endParaRPr>
          </a:p>
          <a:p>
            <a:pPr indent="0" lvl="0" marL="0" rtl="0">
              <a:lnSpc>
                <a:spcPct val="100000"/>
              </a:lnSpc>
              <a:spcBef>
                <a:spcPts val="0"/>
              </a:spcBef>
              <a:spcAft>
                <a:spcPts val="0"/>
              </a:spcAft>
              <a:buNone/>
            </a:pPr>
            <a:r>
              <a:rPr lang="en" sz="2400" u="sng">
                <a:solidFill>
                  <a:schemeClr val="dk1"/>
                </a:solidFill>
              </a:rPr>
              <a:t>destination</a:t>
            </a:r>
            <a:endParaRPr sz="2400" u="sng">
              <a:solidFill>
                <a:schemeClr val="dk1"/>
              </a:solidFill>
            </a:endParaRPr>
          </a:p>
          <a:p>
            <a:pPr indent="0" lvl="0" marL="0" rtl="0">
              <a:lnSpc>
                <a:spcPct val="100000"/>
              </a:lnSpc>
              <a:spcBef>
                <a:spcPts val="0"/>
              </a:spcBef>
              <a:spcAft>
                <a:spcPts val="1000"/>
              </a:spcAft>
              <a:buNone/>
            </a:pPr>
            <a:r>
              <a:t/>
            </a:r>
            <a:endParaRPr sz="2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b="12808" l="2893" r="2846" t="0"/>
          <a:stretch/>
        </p:blipFill>
        <p:spPr>
          <a:xfrm>
            <a:off x="327403" y="1200951"/>
            <a:ext cx="8816579" cy="3942550"/>
          </a:xfrm>
          <a:prstGeom prst="rect">
            <a:avLst/>
          </a:prstGeom>
          <a:noFill/>
          <a:ln>
            <a:noFill/>
          </a:ln>
        </p:spPr>
      </p:pic>
      <p:sp>
        <p:nvSpPr>
          <p:cNvPr id="174" name="Shape 17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Shannon-Weaver (2/):</a:t>
            </a:r>
            <a:r>
              <a:rPr lang="en"/>
              <a:t> Coin Toss</a:t>
            </a:r>
            <a:endParaRPr/>
          </a:p>
        </p:txBody>
      </p:sp>
      <p:sp>
        <p:nvSpPr>
          <p:cNvPr id="175" name="Shape 175"/>
          <p:cNvSpPr txBox="1"/>
          <p:nvPr/>
        </p:nvSpPr>
        <p:spPr>
          <a:xfrm>
            <a:off x="5841024" y="4845170"/>
            <a:ext cx="625200" cy="22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6" name="Shape 176"/>
          <p:cNvSpPr/>
          <p:nvPr/>
        </p:nvSpPr>
        <p:spPr>
          <a:xfrm>
            <a:off x="4238862" y="3784845"/>
            <a:ext cx="893700" cy="385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None</a:t>
            </a:r>
            <a:endParaRPr/>
          </a:p>
        </p:txBody>
      </p:sp>
      <p:pic>
        <p:nvPicPr>
          <p:cNvPr id="177" name="Shape 177"/>
          <p:cNvPicPr preferRelativeResize="0"/>
          <p:nvPr/>
        </p:nvPicPr>
        <p:blipFill>
          <a:blip r:embed="rId4">
            <a:alphaModFix/>
          </a:blip>
          <a:stretch>
            <a:fillRect/>
          </a:stretch>
        </p:blipFill>
        <p:spPr>
          <a:xfrm>
            <a:off x="7876913" y="2120054"/>
            <a:ext cx="1015782" cy="325295"/>
          </a:xfrm>
          <a:prstGeom prst="rect">
            <a:avLst/>
          </a:prstGeom>
          <a:noFill/>
          <a:ln>
            <a:noFill/>
          </a:ln>
        </p:spPr>
      </p:pic>
      <p:pic>
        <p:nvPicPr>
          <p:cNvPr id="178" name="Shape 178"/>
          <p:cNvPicPr preferRelativeResize="0"/>
          <p:nvPr/>
        </p:nvPicPr>
        <p:blipFill>
          <a:blip r:embed="rId5">
            <a:alphaModFix/>
          </a:blip>
          <a:stretch>
            <a:fillRect/>
          </a:stretch>
        </p:blipFill>
        <p:spPr>
          <a:xfrm>
            <a:off x="546905" y="2154325"/>
            <a:ext cx="1015778" cy="256744"/>
          </a:xfrm>
          <a:prstGeom prst="rect">
            <a:avLst/>
          </a:prstGeom>
          <a:noFill/>
          <a:ln>
            <a:noFill/>
          </a:ln>
        </p:spPr>
      </p:pic>
      <p:pic>
        <p:nvPicPr>
          <p:cNvPr id="179" name="Shape 179"/>
          <p:cNvPicPr preferRelativeResize="0"/>
          <p:nvPr/>
        </p:nvPicPr>
        <p:blipFill>
          <a:blip r:embed="rId6">
            <a:alphaModFix/>
          </a:blip>
          <a:stretch>
            <a:fillRect/>
          </a:stretch>
        </p:blipFill>
        <p:spPr>
          <a:xfrm>
            <a:off x="6175815" y="2160702"/>
            <a:ext cx="1168366" cy="244010"/>
          </a:xfrm>
          <a:prstGeom prst="rect">
            <a:avLst/>
          </a:prstGeom>
          <a:noFill/>
          <a:ln>
            <a:noFill/>
          </a:ln>
        </p:spPr>
      </p:pic>
      <p:pic>
        <p:nvPicPr>
          <p:cNvPr id="180" name="Shape 180"/>
          <p:cNvPicPr preferRelativeResize="0"/>
          <p:nvPr/>
        </p:nvPicPr>
        <p:blipFill>
          <a:blip r:embed="rId7">
            <a:alphaModFix/>
          </a:blip>
          <a:stretch>
            <a:fillRect/>
          </a:stretch>
        </p:blipFill>
        <p:spPr>
          <a:xfrm>
            <a:off x="2208345" y="2185685"/>
            <a:ext cx="1029306" cy="194037"/>
          </a:xfrm>
          <a:prstGeom prst="rect">
            <a:avLst/>
          </a:prstGeom>
          <a:noFill/>
          <a:ln>
            <a:noFill/>
          </a:ln>
        </p:spPr>
      </p:pic>
      <p:pic>
        <p:nvPicPr>
          <p:cNvPr id="181" name="Shape 181"/>
          <p:cNvPicPr preferRelativeResize="0"/>
          <p:nvPr/>
        </p:nvPicPr>
        <p:blipFill>
          <a:blip r:embed="rId8">
            <a:alphaModFix/>
          </a:blip>
          <a:stretch>
            <a:fillRect/>
          </a:stretch>
        </p:blipFill>
        <p:spPr>
          <a:xfrm>
            <a:off x="296200" y="875650"/>
            <a:ext cx="1446324" cy="325300"/>
          </a:xfrm>
          <a:prstGeom prst="rect">
            <a:avLst/>
          </a:prstGeom>
          <a:noFill/>
          <a:ln>
            <a:noFill/>
          </a:ln>
        </p:spPr>
      </p:pic>
      <p:pic>
        <p:nvPicPr>
          <p:cNvPr id="182" name="Shape 182"/>
          <p:cNvPicPr preferRelativeResize="0"/>
          <p:nvPr/>
        </p:nvPicPr>
        <p:blipFill>
          <a:blip r:embed="rId9">
            <a:alphaModFix/>
          </a:blip>
          <a:stretch>
            <a:fillRect/>
          </a:stretch>
        </p:blipFill>
        <p:spPr>
          <a:xfrm>
            <a:off x="2138828" y="888143"/>
            <a:ext cx="1168350" cy="300310"/>
          </a:xfrm>
          <a:prstGeom prst="rect">
            <a:avLst/>
          </a:prstGeom>
          <a:noFill/>
          <a:ln>
            <a:noFill/>
          </a:ln>
        </p:spPr>
      </p:pic>
      <p:pic>
        <p:nvPicPr>
          <p:cNvPr id="183" name="Shape 183"/>
          <p:cNvPicPr preferRelativeResize="0"/>
          <p:nvPr/>
        </p:nvPicPr>
        <p:blipFill>
          <a:blip r:embed="rId10">
            <a:alphaModFix/>
          </a:blip>
          <a:stretch>
            <a:fillRect/>
          </a:stretch>
        </p:blipFill>
        <p:spPr>
          <a:xfrm>
            <a:off x="1288501" y="3533325"/>
            <a:ext cx="2140524" cy="256750"/>
          </a:xfrm>
          <a:prstGeom prst="rect">
            <a:avLst/>
          </a:prstGeom>
          <a:noFill/>
          <a:ln>
            <a:noFill/>
          </a:ln>
        </p:spPr>
      </p:pic>
      <p:pic>
        <p:nvPicPr>
          <p:cNvPr id="184" name="Shape 184"/>
          <p:cNvPicPr preferRelativeResize="0"/>
          <p:nvPr/>
        </p:nvPicPr>
        <p:blipFill>
          <a:blip r:embed="rId11">
            <a:alphaModFix/>
          </a:blip>
          <a:stretch>
            <a:fillRect/>
          </a:stretch>
        </p:blipFill>
        <p:spPr>
          <a:xfrm>
            <a:off x="6538196" y="3499050"/>
            <a:ext cx="2354504" cy="32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Shape 189"/>
          <p:cNvPicPr preferRelativeResize="0"/>
          <p:nvPr/>
        </p:nvPicPr>
        <p:blipFill rotWithShape="1">
          <a:blip r:embed="rId3">
            <a:alphaModFix/>
          </a:blip>
          <a:srcRect b="12808" l="2893" r="2846" t="0"/>
          <a:stretch/>
        </p:blipFill>
        <p:spPr>
          <a:xfrm>
            <a:off x="106600" y="1083058"/>
            <a:ext cx="9037400" cy="4060442"/>
          </a:xfrm>
          <a:prstGeom prst="rect">
            <a:avLst/>
          </a:prstGeom>
          <a:noFill/>
          <a:ln>
            <a:noFill/>
          </a:ln>
        </p:spPr>
      </p:pic>
      <p:sp>
        <p:nvSpPr>
          <p:cNvPr id="190" name="Shape 19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Shannon-Weaver (3/): Ordinary Least Squares</a:t>
            </a:r>
            <a:endParaRPr/>
          </a:p>
        </p:txBody>
      </p:sp>
      <p:sp>
        <p:nvSpPr>
          <p:cNvPr id="191" name="Shape 191"/>
          <p:cNvSpPr txBox="1"/>
          <p:nvPr/>
        </p:nvSpPr>
        <p:spPr>
          <a:xfrm>
            <a:off x="7037799" y="4441745"/>
            <a:ext cx="625200" cy="22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92" name="Shape 192"/>
          <p:cNvSpPr txBox="1"/>
          <p:nvPr/>
        </p:nvSpPr>
        <p:spPr>
          <a:xfrm>
            <a:off x="7452450" y="4946950"/>
            <a:ext cx="1657800" cy="15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(SHANNON 1948)</a:t>
            </a:r>
            <a:endParaRPr/>
          </a:p>
        </p:txBody>
      </p:sp>
      <p:pic>
        <p:nvPicPr>
          <p:cNvPr id="193" name="Shape 193"/>
          <p:cNvPicPr preferRelativeResize="0"/>
          <p:nvPr/>
        </p:nvPicPr>
        <p:blipFill>
          <a:blip r:embed="rId4">
            <a:alphaModFix/>
          </a:blip>
          <a:stretch>
            <a:fillRect/>
          </a:stretch>
        </p:blipFill>
        <p:spPr>
          <a:xfrm>
            <a:off x="506625" y="2014299"/>
            <a:ext cx="625200" cy="409514"/>
          </a:xfrm>
          <a:prstGeom prst="rect">
            <a:avLst/>
          </a:prstGeom>
          <a:noFill/>
          <a:ln>
            <a:noFill/>
          </a:ln>
        </p:spPr>
      </p:pic>
      <p:sp>
        <p:nvSpPr>
          <p:cNvPr id="194" name="Shape 194"/>
          <p:cNvSpPr txBox="1"/>
          <p:nvPr/>
        </p:nvSpPr>
        <p:spPr>
          <a:xfrm>
            <a:off x="4080650" y="3523100"/>
            <a:ext cx="1166100" cy="952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rPr>
              <a:t>None = “X’s are fixed”</a:t>
            </a:r>
            <a:endParaRPr/>
          </a:p>
        </p:txBody>
      </p:sp>
      <p:pic>
        <p:nvPicPr>
          <p:cNvPr id="195" name="Shape 195"/>
          <p:cNvPicPr preferRelativeResize="0"/>
          <p:nvPr/>
        </p:nvPicPr>
        <p:blipFill>
          <a:blip r:embed="rId5">
            <a:alphaModFix/>
          </a:blip>
          <a:stretch>
            <a:fillRect/>
          </a:stretch>
        </p:blipFill>
        <p:spPr>
          <a:xfrm>
            <a:off x="2043975" y="2084227"/>
            <a:ext cx="987524" cy="225896"/>
          </a:xfrm>
          <a:prstGeom prst="rect">
            <a:avLst/>
          </a:prstGeom>
          <a:noFill/>
          <a:ln>
            <a:noFill/>
          </a:ln>
        </p:spPr>
      </p:pic>
      <p:pic>
        <p:nvPicPr>
          <p:cNvPr id="196" name="Shape 196"/>
          <p:cNvPicPr preferRelativeResize="0"/>
          <p:nvPr/>
        </p:nvPicPr>
        <p:blipFill>
          <a:blip r:embed="rId6">
            <a:alphaModFix/>
          </a:blip>
          <a:stretch>
            <a:fillRect/>
          </a:stretch>
        </p:blipFill>
        <p:spPr>
          <a:xfrm>
            <a:off x="7834580" y="2084225"/>
            <a:ext cx="1073170" cy="269650"/>
          </a:xfrm>
          <a:prstGeom prst="rect">
            <a:avLst/>
          </a:prstGeom>
          <a:noFill/>
          <a:ln>
            <a:noFill/>
          </a:ln>
        </p:spPr>
      </p:pic>
      <p:pic>
        <p:nvPicPr>
          <p:cNvPr id="197" name="Shape 197"/>
          <p:cNvPicPr preferRelativeResize="0"/>
          <p:nvPr/>
        </p:nvPicPr>
        <p:blipFill>
          <a:blip r:embed="rId7">
            <a:alphaModFix/>
          </a:blip>
          <a:stretch>
            <a:fillRect/>
          </a:stretch>
        </p:blipFill>
        <p:spPr>
          <a:xfrm>
            <a:off x="6177050" y="2094963"/>
            <a:ext cx="1073176" cy="2481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b="12808" l="2893" r="2846" t="0"/>
          <a:stretch/>
        </p:blipFill>
        <p:spPr>
          <a:xfrm>
            <a:off x="0" y="660826"/>
            <a:ext cx="9144001" cy="4231624"/>
          </a:xfrm>
          <a:prstGeom prst="rect">
            <a:avLst/>
          </a:prstGeom>
          <a:noFill/>
          <a:ln>
            <a:noFill/>
          </a:ln>
        </p:spPr>
      </p:pic>
      <p:sp>
        <p:nvSpPr>
          <p:cNvPr id="203" name="Shape 203"/>
          <p:cNvSpPr/>
          <p:nvPr/>
        </p:nvSpPr>
        <p:spPr>
          <a:xfrm>
            <a:off x="1831700" y="1260250"/>
            <a:ext cx="1196700" cy="1168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200">
                <a:solidFill>
                  <a:schemeClr val="dk1"/>
                </a:solidFill>
              </a:rPr>
              <a:t>-Encoder</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-Encrypter</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-A function</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-Microphone</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-Physical effect</a:t>
            </a:r>
            <a:endParaRPr sz="1200">
              <a:solidFill>
                <a:schemeClr val="dk1"/>
              </a:solidFill>
            </a:endParaRPr>
          </a:p>
        </p:txBody>
      </p:sp>
      <p:sp>
        <p:nvSpPr>
          <p:cNvPr id="204" name="Shape 204"/>
          <p:cNvSpPr/>
          <p:nvPr/>
        </p:nvSpPr>
        <p:spPr>
          <a:xfrm>
            <a:off x="202075" y="1312300"/>
            <a:ext cx="1163100" cy="106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-A random variable</a:t>
            </a:r>
            <a:endParaRPr sz="1200"/>
          </a:p>
          <a:p>
            <a:pPr indent="0" lvl="0" marL="0" rtl="0">
              <a:spcBef>
                <a:spcPts val="0"/>
              </a:spcBef>
              <a:spcAft>
                <a:spcPts val="0"/>
              </a:spcAft>
              <a:buNone/>
            </a:pPr>
            <a:r>
              <a:rPr lang="en" sz="1200"/>
              <a:t>-A coin flip</a:t>
            </a:r>
            <a:endParaRPr sz="1200"/>
          </a:p>
          <a:p>
            <a:pPr indent="0" lvl="0" marL="0" rtl="0">
              <a:spcBef>
                <a:spcPts val="0"/>
              </a:spcBef>
              <a:spcAft>
                <a:spcPts val="0"/>
              </a:spcAft>
              <a:buNone/>
            </a:pPr>
            <a:r>
              <a:rPr lang="en" sz="1200"/>
              <a:t>-A physical process</a:t>
            </a:r>
            <a:endParaRPr sz="1200"/>
          </a:p>
          <a:p>
            <a:pPr indent="0" lvl="0" marL="0" rtl="0">
              <a:spcBef>
                <a:spcPts val="0"/>
              </a:spcBef>
              <a:spcAft>
                <a:spcPts val="0"/>
              </a:spcAft>
              <a:buNone/>
            </a:pPr>
            <a:r>
              <a:rPr lang="en" sz="1200"/>
              <a:t>-Reality/God</a:t>
            </a:r>
            <a:endParaRPr sz="1200"/>
          </a:p>
        </p:txBody>
      </p:sp>
      <p:sp>
        <p:nvSpPr>
          <p:cNvPr id="205" name="Shape 205"/>
          <p:cNvSpPr/>
          <p:nvPr/>
        </p:nvSpPr>
        <p:spPr>
          <a:xfrm>
            <a:off x="6061950" y="1280650"/>
            <a:ext cx="1276200" cy="1064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-Decoder</a:t>
            </a:r>
            <a:endParaRPr sz="1200">
              <a:solidFill>
                <a:schemeClr val="dk1"/>
              </a:solidFill>
            </a:endParaRPr>
          </a:p>
          <a:p>
            <a:pPr indent="0" lvl="0" marL="0" rtl="0">
              <a:spcBef>
                <a:spcPts val="0"/>
              </a:spcBef>
              <a:spcAft>
                <a:spcPts val="0"/>
              </a:spcAft>
              <a:buNone/>
            </a:pPr>
            <a:r>
              <a:rPr lang="en" sz="1200">
                <a:solidFill>
                  <a:schemeClr val="dk1"/>
                </a:solidFill>
              </a:rPr>
              <a:t>-Decrypter</a:t>
            </a:r>
            <a:endParaRPr sz="1200">
              <a:solidFill>
                <a:schemeClr val="dk1"/>
              </a:solidFill>
            </a:endParaRPr>
          </a:p>
          <a:p>
            <a:pPr indent="0" lvl="0" marL="0" rtl="0">
              <a:spcBef>
                <a:spcPts val="0"/>
              </a:spcBef>
              <a:spcAft>
                <a:spcPts val="0"/>
              </a:spcAft>
              <a:buNone/>
            </a:pPr>
            <a:r>
              <a:rPr lang="en" sz="1200">
                <a:solidFill>
                  <a:schemeClr val="dk1"/>
                </a:solidFill>
              </a:rPr>
              <a:t>-A function</a:t>
            </a:r>
            <a:endParaRPr sz="1200">
              <a:solidFill>
                <a:schemeClr val="dk1"/>
              </a:solidFill>
            </a:endParaRPr>
          </a:p>
          <a:p>
            <a:pPr indent="0" lvl="0" marL="0" rtl="0">
              <a:spcBef>
                <a:spcPts val="0"/>
              </a:spcBef>
              <a:spcAft>
                <a:spcPts val="0"/>
              </a:spcAft>
              <a:buNone/>
            </a:pPr>
            <a:r>
              <a:rPr lang="en" sz="1200">
                <a:solidFill>
                  <a:schemeClr val="dk1"/>
                </a:solidFill>
              </a:rPr>
              <a:t>-A speaker</a:t>
            </a:r>
            <a:endParaRPr sz="1200">
              <a:solidFill>
                <a:schemeClr val="dk1"/>
              </a:solidFill>
            </a:endParaRPr>
          </a:p>
          <a:p>
            <a:pPr indent="0" lvl="0" marL="0" rtl="0">
              <a:spcBef>
                <a:spcPts val="0"/>
              </a:spcBef>
              <a:spcAft>
                <a:spcPts val="0"/>
              </a:spcAft>
              <a:buNone/>
            </a:pPr>
            <a:r>
              <a:rPr lang="en" sz="1200">
                <a:solidFill>
                  <a:schemeClr val="dk1"/>
                </a:solidFill>
              </a:rPr>
              <a:t>-Statistical model</a:t>
            </a:r>
            <a:endParaRPr sz="1200">
              <a:solidFill>
                <a:schemeClr val="dk1"/>
              </a:solidFill>
            </a:endParaRPr>
          </a:p>
        </p:txBody>
      </p:sp>
      <p:sp>
        <p:nvSpPr>
          <p:cNvPr id="206" name="Shape 206"/>
          <p:cNvSpPr/>
          <p:nvPr/>
        </p:nvSpPr>
        <p:spPr>
          <a:xfrm>
            <a:off x="4006200" y="3119177"/>
            <a:ext cx="1131600" cy="1128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100"/>
              <a:t>-Line noise</a:t>
            </a:r>
            <a:endParaRPr sz="1100"/>
          </a:p>
          <a:p>
            <a:pPr indent="0" lvl="0" marL="0" rtl="0">
              <a:spcBef>
                <a:spcPts val="0"/>
              </a:spcBef>
              <a:spcAft>
                <a:spcPts val="0"/>
              </a:spcAft>
              <a:buClr>
                <a:schemeClr val="dk1"/>
              </a:buClr>
              <a:buSzPts val="1100"/>
              <a:buFont typeface="Arial"/>
              <a:buNone/>
            </a:pPr>
            <a:r>
              <a:rPr lang="en" sz="1100"/>
              <a:t>-Measurement error</a:t>
            </a:r>
            <a:endParaRPr sz="1100"/>
          </a:p>
          <a:p>
            <a:pPr indent="0" lvl="0" marL="0" rtl="0">
              <a:spcBef>
                <a:spcPts val="0"/>
              </a:spcBef>
              <a:spcAft>
                <a:spcPts val="0"/>
              </a:spcAft>
              <a:buClr>
                <a:schemeClr val="dk1"/>
              </a:buClr>
              <a:buSzPts val="1100"/>
              <a:buFont typeface="Arial"/>
              <a:buNone/>
            </a:pPr>
            <a:r>
              <a:rPr lang="en" sz="1100"/>
              <a:t>-Censorship</a:t>
            </a:r>
            <a:endParaRPr sz="1100"/>
          </a:p>
          <a:p>
            <a:pPr indent="0" lvl="0" marL="0" rtl="0">
              <a:spcBef>
                <a:spcPts val="0"/>
              </a:spcBef>
              <a:spcAft>
                <a:spcPts val="0"/>
              </a:spcAft>
              <a:buClr>
                <a:schemeClr val="dk1"/>
              </a:buClr>
              <a:buSzPts val="1100"/>
              <a:buFont typeface="Arial"/>
              <a:buNone/>
            </a:pPr>
            <a:r>
              <a:rPr lang="en" sz="1100"/>
              <a:t>-Unmeasured covariates</a:t>
            </a:r>
            <a:endParaRPr sz="1100"/>
          </a:p>
        </p:txBody>
      </p:sp>
      <p:pic>
        <p:nvPicPr>
          <p:cNvPr id="207" name="Shape 207"/>
          <p:cNvPicPr preferRelativeResize="0"/>
          <p:nvPr/>
        </p:nvPicPr>
        <p:blipFill>
          <a:blip r:embed="rId4">
            <a:alphaModFix/>
          </a:blip>
          <a:stretch>
            <a:fillRect/>
          </a:stretch>
        </p:blipFill>
        <p:spPr>
          <a:xfrm>
            <a:off x="7784234" y="1376614"/>
            <a:ext cx="1131512" cy="872763"/>
          </a:xfrm>
          <a:prstGeom prst="rect">
            <a:avLst/>
          </a:prstGeom>
          <a:noFill/>
          <a:ln>
            <a:noFill/>
          </a:ln>
        </p:spPr>
      </p:pic>
      <p:sp>
        <p:nvSpPr>
          <p:cNvPr id="208" name="Shape 208"/>
          <p:cNvSpPr txBox="1"/>
          <p:nvPr>
            <p:ph type="title"/>
          </p:nvPr>
        </p:nvSpPr>
        <p:spPr>
          <a:xfrm>
            <a:off x="0" y="0"/>
            <a:ext cx="8520600" cy="54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Shannon–Weaver (4/)</a:t>
            </a:r>
            <a:endParaRPr/>
          </a:p>
        </p:txBody>
      </p:sp>
      <p:sp>
        <p:nvSpPr>
          <p:cNvPr id="209" name="Shape 209"/>
          <p:cNvSpPr txBox="1"/>
          <p:nvPr/>
        </p:nvSpPr>
        <p:spPr>
          <a:xfrm>
            <a:off x="7443775" y="4888800"/>
            <a:ext cx="1725900" cy="254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(SHANNON 1948)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 type="body"/>
          </p:nvPr>
        </p:nvSpPr>
        <p:spPr>
          <a:xfrm>
            <a:off x="186450" y="758600"/>
            <a:ext cx="8771100" cy="41781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chemeClr val="dk1"/>
              </a:buClr>
              <a:buSzPts val="1800"/>
              <a:buChar char="●"/>
            </a:pPr>
            <a:r>
              <a:rPr lang="en">
                <a:solidFill>
                  <a:schemeClr val="dk1"/>
                </a:solidFill>
              </a:rPr>
              <a:t>An information source is something over which there can be uncertainty</a:t>
            </a:r>
            <a:endParaRPr>
              <a:solidFill>
                <a:schemeClr val="dk1"/>
              </a:solidFill>
            </a:endParaRPr>
          </a:p>
          <a:p>
            <a:pPr indent="-342900" lvl="1" marL="914400" rtl="0">
              <a:lnSpc>
                <a:spcPct val="100000"/>
              </a:lnSpc>
              <a:spcBef>
                <a:spcPts val="0"/>
              </a:spcBef>
              <a:spcAft>
                <a:spcPts val="0"/>
              </a:spcAft>
              <a:buClr>
                <a:schemeClr val="dk1"/>
              </a:buClr>
              <a:buSzPts val="1800"/>
              <a:buChar char="○"/>
            </a:pPr>
            <a:r>
              <a:rPr lang="en" sz="1800">
                <a:solidFill>
                  <a:schemeClr val="dk1"/>
                </a:solidFill>
              </a:rPr>
              <a:t>A variable</a:t>
            </a:r>
            <a:endParaRPr sz="1800">
              <a:solidFill>
                <a:schemeClr val="dk1"/>
              </a:solidFill>
            </a:endParaRPr>
          </a:p>
          <a:p>
            <a:pPr indent="-342900" lvl="2" marL="1371600" rtl="0">
              <a:lnSpc>
                <a:spcPct val="100000"/>
              </a:lnSpc>
              <a:spcBef>
                <a:spcPts val="0"/>
              </a:spcBef>
              <a:spcAft>
                <a:spcPts val="0"/>
              </a:spcAft>
              <a:buClr>
                <a:schemeClr val="dk1"/>
              </a:buClr>
              <a:buSzPts val="1800"/>
              <a:buChar char="■"/>
            </a:pPr>
            <a:r>
              <a:rPr lang="en" sz="1800">
                <a:solidFill>
                  <a:schemeClr val="dk1"/>
                </a:solidFill>
              </a:rPr>
              <a:t>Temperature outside right now</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rPr lang="en" sz="1800">
                <a:solidFill>
                  <a:schemeClr val="dk1"/>
                </a:solidFill>
              </a:rPr>
              <a:t>A random variable</a:t>
            </a:r>
            <a:endParaRPr sz="1800">
              <a:solidFill>
                <a:schemeClr val="dk1"/>
              </a:solidFill>
            </a:endParaRPr>
          </a:p>
          <a:p>
            <a:pPr indent="-342900" lvl="2" marL="1371600" rtl="0">
              <a:lnSpc>
                <a:spcPct val="100000"/>
              </a:lnSpc>
              <a:spcBef>
                <a:spcPts val="0"/>
              </a:spcBef>
              <a:spcAft>
                <a:spcPts val="0"/>
              </a:spcAft>
              <a:buClr>
                <a:schemeClr val="dk1"/>
              </a:buClr>
              <a:buSzPts val="1800"/>
              <a:buChar char="■"/>
            </a:pPr>
            <a:r>
              <a:rPr lang="en" sz="1800">
                <a:solidFill>
                  <a:schemeClr val="dk1"/>
                </a:solidFill>
              </a:rPr>
              <a:t>A coin toss</a:t>
            </a:r>
            <a:endParaRPr sz="1800">
              <a:solidFill>
                <a:schemeClr val="dk1"/>
              </a:solidFill>
            </a:endParaRPr>
          </a:p>
          <a:p>
            <a:pPr indent="-342900" lvl="0" marL="457200" rtl="0">
              <a:lnSpc>
                <a:spcPct val="100000"/>
              </a:lnSpc>
              <a:spcBef>
                <a:spcPts val="1000"/>
              </a:spcBef>
              <a:spcAft>
                <a:spcPts val="0"/>
              </a:spcAft>
              <a:buClr>
                <a:schemeClr val="dk1"/>
              </a:buClr>
              <a:buSzPts val="1800"/>
              <a:buChar char="●"/>
            </a:pPr>
            <a:r>
              <a:rPr lang="en">
                <a:solidFill>
                  <a:schemeClr val="dk1"/>
                </a:solidFill>
              </a:rPr>
              <a:t>Excludes constants</a:t>
            </a:r>
            <a:endParaRPr>
              <a:solidFill>
                <a:schemeClr val="dk1"/>
              </a:solidFill>
            </a:endParaRPr>
          </a:p>
          <a:p>
            <a:pPr indent="-342900" lvl="1" marL="914400" rtl="0">
              <a:lnSpc>
                <a:spcPct val="100000"/>
              </a:lnSpc>
              <a:spcBef>
                <a:spcPts val="0"/>
              </a:spcBef>
              <a:spcAft>
                <a:spcPts val="0"/>
              </a:spcAft>
              <a:buClr>
                <a:schemeClr val="dk1"/>
              </a:buClr>
              <a:buSzPts val="1800"/>
              <a:buChar char="○"/>
            </a:pPr>
            <a:r>
              <a:rPr lang="en" sz="1800">
                <a:solidFill>
                  <a:schemeClr val="dk1"/>
                </a:solidFill>
              </a:rPr>
              <a:t>C=1</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rPr lang="en" sz="1800">
                <a:solidFill>
                  <a:schemeClr val="dk1"/>
                </a:solidFill>
              </a:rPr>
              <a:t>An (unfair) two headed coin toss (always heads)</a:t>
            </a:r>
            <a:endParaRPr sz="1800">
              <a:solidFill>
                <a:schemeClr val="dk1"/>
              </a:solidFill>
            </a:endParaRPr>
          </a:p>
          <a:p>
            <a:pPr indent="-342900" lvl="0" marL="457200" rtl="0">
              <a:lnSpc>
                <a:spcPct val="100000"/>
              </a:lnSpc>
              <a:spcBef>
                <a:spcPts val="1000"/>
              </a:spcBef>
              <a:spcAft>
                <a:spcPts val="0"/>
              </a:spcAft>
              <a:buClr>
                <a:schemeClr val="dk1"/>
              </a:buClr>
              <a:buSzPts val="1800"/>
              <a:buChar char="●"/>
            </a:pPr>
            <a:r>
              <a:rPr lang="en">
                <a:solidFill>
                  <a:schemeClr val="dk1"/>
                </a:solidFill>
              </a:rPr>
              <a:t>It has a unique state     among all the possible states it can take</a:t>
            </a:r>
            <a:endParaRPr>
              <a:solidFill>
                <a:schemeClr val="dk1"/>
              </a:solidFill>
            </a:endParaRPr>
          </a:p>
          <a:p>
            <a:pPr indent="-342900" lvl="0" marL="457200" rtl="0">
              <a:lnSpc>
                <a:spcPct val="100000"/>
              </a:lnSpc>
              <a:spcBef>
                <a:spcPts val="1000"/>
              </a:spcBef>
              <a:spcAft>
                <a:spcPts val="0"/>
              </a:spcAft>
              <a:buClr>
                <a:schemeClr val="dk1"/>
              </a:buClr>
              <a:buSzPts val="1800"/>
              <a:buChar char="●"/>
            </a:pPr>
            <a:r>
              <a:rPr lang="en">
                <a:solidFill>
                  <a:schemeClr val="dk1"/>
                </a:solidFill>
              </a:rPr>
              <a:t>Can be combination of multiples sources</a:t>
            </a:r>
            <a:endParaRPr>
              <a:solidFill>
                <a:schemeClr val="dk1"/>
              </a:solidFill>
            </a:endParaRPr>
          </a:p>
          <a:p>
            <a:pPr indent="-317500" lvl="1" marL="914400" rtl="0">
              <a:lnSpc>
                <a:spcPct val="100000"/>
              </a:lnSpc>
              <a:spcBef>
                <a:spcPts val="0"/>
              </a:spcBef>
              <a:spcAft>
                <a:spcPts val="0"/>
              </a:spcAft>
              <a:buClr>
                <a:schemeClr val="dk1"/>
              </a:buClr>
              <a:buSzPts val="1400"/>
              <a:buChar char="○"/>
            </a:pPr>
            <a:r>
              <a:rPr lang="en">
                <a:solidFill>
                  <a:schemeClr val="dk1"/>
                </a:solidFill>
              </a:rPr>
              <a:t>E.g. OLS assumes both a Y and an epsilon is drawn for each observation</a:t>
            </a:r>
            <a:endParaRPr>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215" name="Shape 21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an information source? (1/)</a:t>
            </a:r>
            <a:endParaRPr/>
          </a:p>
        </p:txBody>
      </p:sp>
      <p:pic>
        <p:nvPicPr>
          <p:cNvPr id="216" name="Shape 216"/>
          <p:cNvPicPr preferRelativeResize="0"/>
          <p:nvPr/>
        </p:nvPicPr>
        <p:blipFill>
          <a:blip r:embed="rId3">
            <a:alphaModFix/>
          </a:blip>
          <a:stretch>
            <a:fillRect/>
          </a:stretch>
        </p:blipFill>
        <p:spPr>
          <a:xfrm>
            <a:off x="7210787" y="3285375"/>
            <a:ext cx="792838" cy="290375"/>
          </a:xfrm>
          <a:prstGeom prst="rect">
            <a:avLst/>
          </a:prstGeom>
          <a:noFill/>
          <a:ln>
            <a:noFill/>
          </a:ln>
        </p:spPr>
      </p:pic>
      <p:pic>
        <p:nvPicPr>
          <p:cNvPr id="217" name="Shape 217"/>
          <p:cNvPicPr preferRelativeResize="0"/>
          <p:nvPr/>
        </p:nvPicPr>
        <p:blipFill>
          <a:blip r:embed="rId4">
            <a:alphaModFix/>
          </a:blip>
          <a:stretch>
            <a:fillRect/>
          </a:stretch>
        </p:blipFill>
        <p:spPr>
          <a:xfrm>
            <a:off x="2829226" y="3331825"/>
            <a:ext cx="234250" cy="243925"/>
          </a:xfrm>
          <a:prstGeom prst="rect">
            <a:avLst/>
          </a:prstGeom>
          <a:noFill/>
          <a:ln>
            <a:noFill/>
          </a:ln>
        </p:spPr>
      </p:pic>
      <p:pic>
        <p:nvPicPr>
          <p:cNvPr id="218" name="Shape 218"/>
          <p:cNvPicPr preferRelativeResize="0"/>
          <p:nvPr/>
        </p:nvPicPr>
        <p:blipFill>
          <a:blip r:embed="rId5">
            <a:alphaModFix/>
          </a:blip>
          <a:stretch>
            <a:fillRect/>
          </a:stretch>
        </p:blipFill>
        <p:spPr>
          <a:xfrm>
            <a:off x="5758475" y="89550"/>
            <a:ext cx="447350" cy="483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0" y="-90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uncertainty?</a:t>
            </a:r>
            <a:endParaRPr/>
          </a:p>
        </p:txBody>
      </p:sp>
      <p:sp>
        <p:nvSpPr>
          <p:cNvPr id="224" name="Shape 224"/>
          <p:cNvSpPr txBox="1"/>
          <p:nvPr>
            <p:ph idx="1" type="body"/>
          </p:nvPr>
        </p:nvSpPr>
        <p:spPr>
          <a:xfrm>
            <a:off x="0" y="482200"/>
            <a:ext cx="9102900" cy="4661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Entropy (the amount of disorder/how easy it is to guess/how surprising)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Formalized as Entropy (</a:t>
            </a:r>
            <a:r>
              <a:rPr lang="en">
                <a:solidFill>
                  <a:srgbClr val="222222"/>
                </a:solidFill>
                <a:highlight>
                  <a:srgbClr val="FFFFFF"/>
                </a:highlight>
                <a:latin typeface="Times New Roman"/>
                <a:ea typeface="Times New Roman"/>
                <a:cs typeface="Times New Roman"/>
                <a:sym typeface="Times New Roman"/>
              </a:rPr>
              <a:t>Η)</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For a random variable X with probability mass function</a:t>
            </a:r>
            <a:endParaRPr>
              <a:solidFill>
                <a:srgbClr val="000000"/>
              </a:solidFill>
            </a:endParaRPr>
          </a:p>
          <a:p>
            <a:pPr indent="-317500" lvl="2" marL="1371600" rtl="0">
              <a:spcBef>
                <a:spcPts val="0"/>
              </a:spcBef>
              <a:spcAft>
                <a:spcPts val="0"/>
              </a:spcAft>
              <a:buClr>
                <a:srgbClr val="000000"/>
              </a:buClr>
              <a:buSzPts val="1400"/>
              <a:buChar char="■"/>
            </a:pPr>
            <a:r>
              <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For a discrete random variable X with possible values </a:t>
            </a:r>
            <a:endParaRPr>
              <a:solidFill>
                <a:srgbClr val="000000"/>
              </a:solidFill>
            </a:endParaRPr>
          </a:p>
          <a:p>
            <a:pPr indent="-317500" lvl="2" marL="1371600" rtl="0">
              <a:spcBef>
                <a:spcPts val="0"/>
              </a:spcBef>
              <a:spcAft>
                <a:spcPts val="0"/>
              </a:spcAft>
              <a:buClr>
                <a:srgbClr val="000000"/>
              </a:buClr>
              <a:buSzPts val="1400"/>
              <a:buChar char="■"/>
            </a:pPr>
            <a:r>
              <a:t/>
            </a:r>
            <a:endParaRPr>
              <a:solidFill>
                <a:srgbClr val="000000"/>
              </a:solidFill>
            </a:endParaRPr>
          </a:p>
          <a:p>
            <a:pPr indent="-317500" lvl="1" marL="914400" rtl="0">
              <a:spcBef>
                <a:spcPts val="1000"/>
              </a:spcBef>
              <a:spcAft>
                <a:spcPts val="0"/>
              </a:spcAft>
              <a:buClr>
                <a:srgbClr val="000000"/>
              </a:buClr>
              <a:buSzPts val="1400"/>
              <a:buAutoNum type="alphaLcPeriod"/>
            </a:pPr>
            <a:r>
              <a:rPr lang="en">
                <a:solidFill>
                  <a:srgbClr val="000000"/>
                </a:solidFill>
              </a:rPr>
              <a:t>Picking base 2 for the log has a nice binary interpretation, number of bits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Fair coin toss, 1 bit of entropy</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Unfair coin toss,  [0,1) bits </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Less surprise if more likely to be heads. No surprise at all if always heads.</a:t>
            </a:r>
            <a:endParaRPr>
              <a:solidFill>
                <a:srgbClr val="000000"/>
              </a:solidFill>
            </a:endParaRPr>
          </a:p>
        </p:txBody>
      </p:sp>
      <p:pic>
        <p:nvPicPr>
          <p:cNvPr id="225" name="Shape 225"/>
          <p:cNvPicPr preferRelativeResize="0"/>
          <p:nvPr/>
        </p:nvPicPr>
        <p:blipFill>
          <a:blip r:embed="rId3">
            <a:alphaModFix/>
          </a:blip>
          <a:stretch>
            <a:fillRect/>
          </a:stretch>
        </p:blipFill>
        <p:spPr>
          <a:xfrm>
            <a:off x="1319957" y="1419675"/>
            <a:ext cx="2269794" cy="266700"/>
          </a:xfrm>
          <a:prstGeom prst="rect">
            <a:avLst/>
          </a:prstGeom>
          <a:noFill/>
          <a:ln>
            <a:noFill/>
          </a:ln>
        </p:spPr>
      </p:pic>
      <p:pic>
        <p:nvPicPr>
          <p:cNvPr id="226" name="Shape 226"/>
          <p:cNvPicPr preferRelativeResize="0"/>
          <p:nvPr/>
        </p:nvPicPr>
        <p:blipFill>
          <a:blip r:embed="rId4">
            <a:alphaModFix/>
          </a:blip>
          <a:stretch>
            <a:fillRect/>
          </a:stretch>
        </p:blipFill>
        <p:spPr>
          <a:xfrm>
            <a:off x="5302200" y="1686375"/>
            <a:ext cx="425026" cy="209850"/>
          </a:xfrm>
          <a:prstGeom prst="rect">
            <a:avLst/>
          </a:prstGeom>
          <a:noFill/>
          <a:ln>
            <a:noFill/>
          </a:ln>
        </p:spPr>
      </p:pic>
      <p:pic>
        <p:nvPicPr>
          <p:cNvPr id="227" name="Shape 227"/>
          <p:cNvPicPr preferRelativeResize="0"/>
          <p:nvPr/>
        </p:nvPicPr>
        <p:blipFill>
          <a:blip r:embed="rId5">
            <a:alphaModFix/>
          </a:blip>
          <a:stretch>
            <a:fillRect/>
          </a:stretch>
        </p:blipFill>
        <p:spPr>
          <a:xfrm>
            <a:off x="5876000" y="1686375"/>
            <a:ext cx="1049250" cy="209850"/>
          </a:xfrm>
          <a:prstGeom prst="rect">
            <a:avLst/>
          </a:prstGeom>
          <a:noFill/>
          <a:ln>
            <a:noFill/>
          </a:ln>
        </p:spPr>
      </p:pic>
      <p:pic>
        <p:nvPicPr>
          <p:cNvPr id="228" name="Shape 228"/>
          <p:cNvPicPr preferRelativeResize="0"/>
          <p:nvPr/>
        </p:nvPicPr>
        <p:blipFill>
          <a:blip r:embed="rId6">
            <a:alphaModFix/>
          </a:blip>
          <a:stretch>
            <a:fillRect/>
          </a:stretch>
        </p:blipFill>
        <p:spPr>
          <a:xfrm>
            <a:off x="1319938" y="1977276"/>
            <a:ext cx="3203836" cy="300350"/>
          </a:xfrm>
          <a:prstGeom prst="rect">
            <a:avLst/>
          </a:prstGeom>
          <a:noFill/>
          <a:ln>
            <a:noFill/>
          </a:ln>
        </p:spPr>
      </p:pic>
      <p:pic>
        <p:nvPicPr>
          <p:cNvPr id="229" name="Shape 229"/>
          <p:cNvPicPr preferRelativeResize="0"/>
          <p:nvPr/>
        </p:nvPicPr>
        <p:blipFill>
          <a:blip r:embed="rId7">
            <a:alphaModFix/>
          </a:blip>
          <a:stretch>
            <a:fillRect/>
          </a:stretch>
        </p:blipFill>
        <p:spPr>
          <a:xfrm>
            <a:off x="260125" y="2955500"/>
            <a:ext cx="8582024" cy="300350"/>
          </a:xfrm>
          <a:prstGeom prst="rect">
            <a:avLst/>
          </a:prstGeom>
          <a:noFill/>
          <a:ln>
            <a:noFill/>
          </a:ln>
        </p:spPr>
      </p:pic>
      <p:pic>
        <p:nvPicPr>
          <p:cNvPr id="230" name="Shape 230"/>
          <p:cNvPicPr preferRelativeResize="0"/>
          <p:nvPr/>
        </p:nvPicPr>
        <p:blipFill>
          <a:blip r:embed="rId8">
            <a:alphaModFix/>
          </a:blip>
          <a:stretch>
            <a:fillRect/>
          </a:stretch>
        </p:blipFill>
        <p:spPr>
          <a:xfrm>
            <a:off x="7122675" y="3743850"/>
            <a:ext cx="1331775" cy="133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Who are you?</a:t>
            </a:r>
            <a:endParaRPr/>
          </a:p>
        </p:txBody>
      </p:sp>
      <p:sp>
        <p:nvSpPr>
          <p:cNvPr id="61" name="Shape 61"/>
          <p:cNvSpPr txBox="1"/>
          <p:nvPr>
            <p:ph idx="1" type="body"/>
          </p:nvPr>
        </p:nvSpPr>
        <p:spPr>
          <a:xfrm>
            <a:off x="311700" y="962225"/>
            <a:ext cx="8520600" cy="27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Director of the </a:t>
            </a:r>
            <a:r>
              <a:rPr lang="en" u="sng">
                <a:solidFill>
                  <a:schemeClr val="dk1"/>
                </a:solidFill>
              </a:rPr>
              <a:t>Machine Learning for Social Science Lab (MSSL)</a:t>
            </a:r>
            <a:br>
              <a:rPr lang="en">
                <a:solidFill>
                  <a:schemeClr val="dk1"/>
                </a:solidFill>
              </a:rPr>
            </a:br>
            <a:endParaRPr>
              <a:solidFill>
                <a:schemeClr val="dk1"/>
              </a:solidFill>
            </a:endParaRPr>
          </a:p>
          <a:p>
            <a:pPr indent="0" lvl="0" marL="0">
              <a:spcBef>
                <a:spcPts val="1600"/>
              </a:spcBef>
              <a:spcAft>
                <a:spcPts val="0"/>
              </a:spcAft>
              <a:buNone/>
            </a:pPr>
            <a:r>
              <a:rPr lang="en">
                <a:solidFill>
                  <a:srgbClr val="000000"/>
                </a:solidFill>
              </a:rPr>
              <a:t>PhD Political Science</a:t>
            </a:r>
            <a:br>
              <a:rPr lang="en">
                <a:solidFill>
                  <a:srgbClr val="000000"/>
                </a:solidFill>
              </a:rPr>
            </a:br>
            <a:br>
              <a:rPr lang="en">
                <a:solidFill>
                  <a:srgbClr val="000000"/>
                </a:solidFill>
              </a:rPr>
            </a:br>
            <a:r>
              <a:rPr lang="en">
                <a:solidFill>
                  <a:srgbClr val="000000"/>
                </a:solidFill>
              </a:rPr>
              <a:t>Empirically</a:t>
            </a:r>
            <a:r>
              <a:rPr lang="en">
                <a:solidFill>
                  <a:srgbClr val="000000"/>
                </a:solidFill>
              </a:rPr>
              <a:t>, specialize in international security</a:t>
            </a:r>
            <a:br>
              <a:rPr lang="en">
                <a:solidFill>
                  <a:srgbClr val="000000"/>
                </a:solidFill>
              </a:rPr>
            </a:br>
            <a:br>
              <a:rPr lang="en">
                <a:solidFill>
                  <a:srgbClr val="000000"/>
                </a:solidFill>
              </a:rPr>
            </a:br>
            <a:r>
              <a:rPr lang="en">
                <a:solidFill>
                  <a:srgbClr val="000000"/>
                </a:solidFill>
              </a:rPr>
              <a:t>Methodologically, specialize in </a:t>
            </a:r>
            <a:r>
              <a:rPr lang="en" u="sng">
                <a:solidFill>
                  <a:srgbClr val="000000"/>
                </a:solidFill>
              </a:rPr>
              <a:t>knowledge bases</a:t>
            </a:r>
            <a:endParaRPr u="sng">
              <a:solidFill>
                <a:srgbClr val="000000"/>
              </a:solidFill>
            </a:endParaRPr>
          </a:p>
          <a:p>
            <a:pPr indent="0" lvl="0" marL="0">
              <a:spcBef>
                <a:spcPts val="1600"/>
              </a:spcBef>
              <a:spcAft>
                <a:spcPts val="0"/>
              </a:spcAft>
              <a:buNone/>
            </a:pPr>
            <a:r>
              <a:t/>
            </a:r>
            <a:endParaRPr>
              <a:solidFill>
                <a:srgbClr val="000000"/>
              </a:solidFill>
            </a:endParaRPr>
          </a:p>
          <a:p>
            <a:pPr indent="0" lvl="0" marL="0">
              <a:spcBef>
                <a:spcPts val="1600"/>
              </a:spcBef>
              <a:spcAft>
                <a:spcPts val="1600"/>
              </a:spcAft>
              <a:buClr>
                <a:schemeClr val="dk1"/>
              </a:buClr>
              <a:buSzPts val="1100"/>
              <a:buFont typeface="Arial"/>
              <a:buNone/>
            </a:pPr>
            <a:r>
              <a:t/>
            </a:r>
            <a:endParaRPr>
              <a:solidFill>
                <a:srgbClr val="000000"/>
              </a:solidFill>
            </a:endParaRPr>
          </a:p>
        </p:txBody>
      </p:sp>
      <p:sp>
        <p:nvSpPr>
          <p:cNvPr id="62" name="Shape 62"/>
          <p:cNvSpPr txBox="1"/>
          <p:nvPr/>
        </p:nvSpPr>
        <p:spPr>
          <a:xfrm>
            <a:off x="3190175" y="3978925"/>
            <a:ext cx="3031800" cy="116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a:solidFill>
                  <a:schemeClr val="dk1"/>
                </a:solidFill>
              </a:rPr>
              <a:t>Automatically learning facts about people, places, things, and events from text or other sources.</a:t>
            </a:r>
            <a:endParaRPr/>
          </a:p>
        </p:txBody>
      </p:sp>
      <p:cxnSp>
        <p:nvCxnSpPr>
          <p:cNvPr id="63" name="Shape 63"/>
          <p:cNvCxnSpPr/>
          <p:nvPr/>
        </p:nvCxnSpPr>
        <p:spPr>
          <a:xfrm flipH="1" rot="10800000">
            <a:off x="4366775" y="3466050"/>
            <a:ext cx="7500" cy="588300"/>
          </a:xfrm>
          <a:prstGeom prst="straightConnector1">
            <a:avLst/>
          </a:prstGeom>
          <a:noFill/>
          <a:ln cap="flat" cmpd="sng" w="9525">
            <a:solidFill>
              <a:schemeClr val="dk2"/>
            </a:solidFill>
            <a:prstDash val="solid"/>
            <a:round/>
            <a:headEnd len="med" w="med" type="none"/>
            <a:tailEnd len="med" w="med" type="triangle"/>
          </a:ln>
        </p:spPr>
      </p:cxnSp>
      <p:sp>
        <p:nvSpPr>
          <p:cNvPr id="64" name="Shape 64"/>
          <p:cNvSpPr txBox="1"/>
          <p:nvPr/>
        </p:nvSpPr>
        <p:spPr>
          <a:xfrm>
            <a:off x="3721775" y="289200"/>
            <a:ext cx="1968600" cy="28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http://cpass.ucsd.edu/</a:t>
            </a:r>
            <a:endParaRPr/>
          </a:p>
        </p:txBody>
      </p:sp>
      <p:cxnSp>
        <p:nvCxnSpPr>
          <p:cNvPr id="65" name="Shape 65"/>
          <p:cNvCxnSpPr>
            <a:stCxn id="64" idx="2"/>
          </p:cNvCxnSpPr>
          <p:nvPr/>
        </p:nvCxnSpPr>
        <p:spPr>
          <a:xfrm>
            <a:off x="4706075" y="572700"/>
            <a:ext cx="3900" cy="323100"/>
          </a:xfrm>
          <a:prstGeom prst="straightConnector1">
            <a:avLst/>
          </a:prstGeom>
          <a:noFill/>
          <a:ln cap="flat" cmpd="sng" w="9525">
            <a:solidFill>
              <a:schemeClr val="dk2"/>
            </a:solidFill>
            <a:prstDash val="solid"/>
            <a:round/>
            <a:headEnd len="med" w="med" type="none"/>
            <a:tailEnd len="med" w="med" type="triangle"/>
          </a:ln>
        </p:spPr>
      </p:cxnSp>
      <p:sp>
        <p:nvSpPr>
          <p:cNvPr id="66" name="Shape 66"/>
          <p:cNvSpPr txBox="1"/>
          <p:nvPr/>
        </p:nvSpPr>
        <p:spPr>
          <a:xfrm>
            <a:off x="3378800" y="1788675"/>
            <a:ext cx="2179500" cy="631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www.</a:t>
            </a:r>
            <a:r>
              <a:rPr lang="en" u="sng">
                <a:solidFill>
                  <a:schemeClr val="hlink"/>
                </a:solidFill>
                <a:hlinkClick r:id="rId4"/>
              </a:rPr>
              <a:t>rexdouglass.com</a:t>
            </a:r>
            <a:endParaRPr/>
          </a:p>
          <a:p>
            <a:pPr indent="0" lvl="0" marL="0" rtl="0">
              <a:spcBef>
                <a:spcPts val="0"/>
              </a:spcBef>
              <a:spcAft>
                <a:spcPts val="0"/>
              </a:spcAft>
              <a:buNone/>
            </a:pPr>
            <a:r>
              <a:rPr lang="en"/>
              <a:t>@RexDouglass</a:t>
            </a:r>
            <a:endParaRPr/>
          </a:p>
        </p:txBody>
      </p:sp>
      <p:cxnSp>
        <p:nvCxnSpPr>
          <p:cNvPr id="67" name="Shape 67"/>
          <p:cNvCxnSpPr>
            <a:stCxn id="66" idx="1"/>
          </p:cNvCxnSpPr>
          <p:nvPr/>
        </p:nvCxnSpPr>
        <p:spPr>
          <a:xfrm flipH="1">
            <a:off x="2783000" y="2104575"/>
            <a:ext cx="595800" cy="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0350" y="-1168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Entropy Calculations</a:t>
            </a:r>
            <a:endParaRPr/>
          </a:p>
        </p:txBody>
      </p:sp>
      <p:pic>
        <p:nvPicPr>
          <p:cNvPr id="236" name="Shape 236"/>
          <p:cNvPicPr preferRelativeResize="0"/>
          <p:nvPr/>
        </p:nvPicPr>
        <p:blipFill rotWithShape="1">
          <a:blip r:embed="rId3">
            <a:alphaModFix/>
          </a:blip>
          <a:srcRect b="0" l="0" r="17416" t="9297"/>
          <a:stretch/>
        </p:blipFill>
        <p:spPr>
          <a:xfrm>
            <a:off x="0" y="534775"/>
            <a:ext cx="4625800" cy="1974975"/>
          </a:xfrm>
          <a:prstGeom prst="rect">
            <a:avLst/>
          </a:prstGeom>
          <a:noFill/>
          <a:ln>
            <a:noFill/>
          </a:ln>
        </p:spPr>
      </p:pic>
      <p:pic>
        <p:nvPicPr>
          <p:cNvPr id="237" name="Shape 237"/>
          <p:cNvPicPr preferRelativeResize="0"/>
          <p:nvPr/>
        </p:nvPicPr>
        <p:blipFill rotWithShape="1">
          <a:blip r:embed="rId4">
            <a:alphaModFix/>
          </a:blip>
          <a:srcRect b="0" l="0" r="15333" t="10849"/>
          <a:stretch/>
        </p:blipFill>
        <p:spPr>
          <a:xfrm>
            <a:off x="0" y="2743292"/>
            <a:ext cx="4625799" cy="1914807"/>
          </a:xfrm>
          <a:prstGeom prst="rect">
            <a:avLst/>
          </a:prstGeom>
          <a:noFill/>
          <a:ln>
            <a:noFill/>
          </a:ln>
        </p:spPr>
      </p:pic>
      <p:pic>
        <p:nvPicPr>
          <p:cNvPr id="238" name="Shape 238"/>
          <p:cNvPicPr preferRelativeResize="0"/>
          <p:nvPr/>
        </p:nvPicPr>
        <p:blipFill rotWithShape="1">
          <a:blip r:embed="rId5">
            <a:alphaModFix/>
          </a:blip>
          <a:srcRect b="0" l="0" r="11590" t="8825"/>
          <a:stretch/>
        </p:blipFill>
        <p:spPr>
          <a:xfrm>
            <a:off x="4685950" y="2843825"/>
            <a:ext cx="4458051" cy="1814274"/>
          </a:xfrm>
          <a:prstGeom prst="rect">
            <a:avLst/>
          </a:prstGeom>
          <a:noFill/>
          <a:ln>
            <a:noFill/>
          </a:ln>
        </p:spPr>
      </p:pic>
      <p:pic>
        <p:nvPicPr>
          <p:cNvPr id="239" name="Shape 239"/>
          <p:cNvPicPr preferRelativeResize="0"/>
          <p:nvPr/>
        </p:nvPicPr>
        <p:blipFill>
          <a:blip r:embed="rId6">
            <a:alphaModFix/>
          </a:blip>
          <a:stretch>
            <a:fillRect/>
          </a:stretch>
        </p:blipFill>
        <p:spPr>
          <a:xfrm>
            <a:off x="6844550" y="0"/>
            <a:ext cx="2299450" cy="2299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0" y="-1131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A Zero Information Source</a:t>
            </a:r>
            <a:endParaRPr/>
          </a:p>
        </p:txBody>
      </p:sp>
      <p:sp>
        <p:nvSpPr>
          <p:cNvPr id="245" name="Shape 245"/>
          <p:cNvSpPr txBox="1"/>
          <p:nvPr>
            <p:ph idx="1" type="body"/>
          </p:nvPr>
        </p:nvSpPr>
        <p:spPr>
          <a:xfrm>
            <a:off x="0" y="538500"/>
            <a:ext cx="9005100" cy="1613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Student A - Flip a two headed </a:t>
            </a:r>
            <a:r>
              <a:rPr lang="en">
                <a:solidFill>
                  <a:schemeClr val="dk1"/>
                </a:solidFill>
              </a:rPr>
              <a:t>(unfair) </a:t>
            </a:r>
            <a:r>
              <a:rPr lang="en">
                <a:solidFill>
                  <a:srgbClr val="000000"/>
                </a:solidFill>
              </a:rPr>
              <a:t>coin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A</a:t>
            </a:r>
            <a:r>
              <a:rPr lang="en">
                <a:solidFill>
                  <a:srgbClr val="000000"/>
                </a:solidFill>
              </a:rPr>
              <a:t> - Guess the outcome of the coin toss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A</a:t>
            </a:r>
            <a:r>
              <a:rPr lang="en">
                <a:solidFill>
                  <a:srgbClr val="000000"/>
                </a:solidFill>
              </a:rPr>
              <a:t> - Write down {‘H’,’T’} on a note for your guess of the state</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A</a:t>
            </a:r>
            <a:r>
              <a:rPr lang="en">
                <a:solidFill>
                  <a:srgbClr val="000000"/>
                </a:solidFill>
              </a:rPr>
              <a:t> - Read your note. Were you right? How surprised are you by the result? (That surprise is the information.)</a:t>
            </a:r>
            <a:endParaRPr>
              <a:solidFill>
                <a:srgbClr val="000000"/>
              </a:solidFill>
            </a:endParaRPr>
          </a:p>
        </p:txBody>
      </p:sp>
      <p:sp>
        <p:nvSpPr>
          <p:cNvPr id="246" name="Shape 246"/>
          <p:cNvSpPr txBox="1"/>
          <p:nvPr/>
        </p:nvSpPr>
        <p:spPr>
          <a:xfrm>
            <a:off x="2179625" y="2115850"/>
            <a:ext cx="5222100" cy="21897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solidFill>
                  <a:schemeClr val="dk1"/>
                </a:solidFill>
              </a:rPr>
              <a:t>Formally</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Message Space S = {H,T}</a:t>
            </a:r>
            <a:endParaRPr sz="1800">
              <a:solidFill>
                <a:schemeClr val="dk1"/>
              </a:solidFill>
            </a:endParaRPr>
          </a:p>
          <a:p>
            <a:pPr indent="-342900" lvl="0" marL="457200" rtl="0">
              <a:lnSpc>
                <a:spcPct val="100000"/>
              </a:lnSpc>
              <a:spcBef>
                <a:spcPts val="0"/>
              </a:spcBef>
              <a:spcAft>
                <a:spcPts val="0"/>
              </a:spcAft>
              <a:buClr>
                <a:schemeClr val="dk1"/>
              </a:buClr>
              <a:buSzPts val="1800"/>
              <a:buChar char="●"/>
            </a:pPr>
            <a:r>
              <a:rPr lang="en" sz="1800">
                <a:solidFill>
                  <a:schemeClr val="dk1"/>
                </a:solidFill>
              </a:rPr>
              <a:t>X is a deterministic constant</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t/>
            </a:r>
            <a:endParaRPr sz="1800">
              <a:solidFill>
                <a:schemeClr val="dk1"/>
              </a:solidFill>
            </a:endParaRPr>
          </a:p>
          <a:p>
            <a:pPr indent="-342900" lvl="0" marL="457200" rtl="0">
              <a:lnSpc>
                <a:spcPct val="100000"/>
              </a:lnSpc>
              <a:spcBef>
                <a:spcPts val="0"/>
              </a:spcBef>
              <a:spcAft>
                <a:spcPts val="0"/>
              </a:spcAft>
              <a:buClr>
                <a:schemeClr val="dk1"/>
              </a:buClr>
              <a:buSzPts val="1800"/>
              <a:buChar char="●"/>
            </a:pPr>
            <a:r>
              <a:rPr lang="en" sz="1800">
                <a:solidFill>
                  <a:schemeClr val="dk1"/>
                </a:solidFill>
              </a:rPr>
              <a:t>Entropy (measure of surprise) defined as</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t/>
            </a:r>
            <a:endParaRPr sz="1800">
              <a:solidFill>
                <a:schemeClr val="dk1"/>
              </a:solidFill>
            </a:endParaRPr>
          </a:p>
          <a:p>
            <a:pPr indent="0" lvl="0" marL="0" rtl="0">
              <a:lnSpc>
                <a:spcPct val="100000"/>
              </a:lnSpc>
              <a:spcBef>
                <a:spcPts val="0"/>
              </a:spcBef>
              <a:spcAft>
                <a:spcPts val="0"/>
              </a:spcAft>
              <a:buNone/>
            </a:pPr>
            <a:r>
              <a:t/>
            </a:r>
            <a:endParaRPr sz="1800">
              <a:solidFill>
                <a:schemeClr val="dk1"/>
              </a:solidFill>
            </a:endParaRPr>
          </a:p>
        </p:txBody>
      </p:sp>
      <p:pic>
        <p:nvPicPr>
          <p:cNvPr id="247" name="Shape 247"/>
          <p:cNvPicPr preferRelativeResize="0"/>
          <p:nvPr/>
        </p:nvPicPr>
        <p:blipFill>
          <a:blip r:embed="rId3">
            <a:alphaModFix/>
          </a:blip>
          <a:stretch>
            <a:fillRect/>
          </a:stretch>
        </p:blipFill>
        <p:spPr>
          <a:xfrm>
            <a:off x="1421257" y="4344915"/>
            <a:ext cx="6645050" cy="373784"/>
          </a:xfrm>
          <a:prstGeom prst="rect">
            <a:avLst/>
          </a:prstGeom>
          <a:noFill/>
          <a:ln>
            <a:noFill/>
          </a:ln>
        </p:spPr>
      </p:pic>
      <p:pic>
        <p:nvPicPr>
          <p:cNvPr id="248" name="Shape 248"/>
          <p:cNvPicPr preferRelativeResize="0"/>
          <p:nvPr/>
        </p:nvPicPr>
        <p:blipFill>
          <a:blip r:embed="rId4">
            <a:alphaModFix/>
          </a:blip>
          <a:stretch>
            <a:fillRect/>
          </a:stretch>
        </p:blipFill>
        <p:spPr>
          <a:xfrm>
            <a:off x="3108938" y="3050937"/>
            <a:ext cx="3363474" cy="319525"/>
          </a:xfrm>
          <a:prstGeom prst="rect">
            <a:avLst/>
          </a:prstGeom>
          <a:noFill/>
          <a:ln>
            <a:noFill/>
          </a:ln>
        </p:spPr>
      </p:pic>
      <p:cxnSp>
        <p:nvCxnSpPr>
          <p:cNvPr id="249" name="Shape 249"/>
          <p:cNvCxnSpPr/>
          <p:nvPr/>
        </p:nvCxnSpPr>
        <p:spPr>
          <a:xfrm rot="10800000">
            <a:off x="7956750" y="4731725"/>
            <a:ext cx="15000" cy="324300"/>
          </a:xfrm>
          <a:prstGeom prst="straightConnector1">
            <a:avLst/>
          </a:prstGeom>
          <a:noFill/>
          <a:ln cap="flat" cmpd="sng" w="9525">
            <a:solidFill>
              <a:schemeClr val="dk2"/>
            </a:solidFill>
            <a:prstDash val="solid"/>
            <a:round/>
            <a:headEnd len="med" w="med" type="none"/>
            <a:tailEnd len="med" w="med" type="triangle"/>
          </a:ln>
        </p:spPr>
      </p:cxnSp>
      <p:sp>
        <p:nvSpPr>
          <p:cNvPr id="250" name="Shape 250"/>
          <p:cNvSpPr txBox="1"/>
          <p:nvPr/>
        </p:nvSpPr>
        <p:spPr>
          <a:xfrm>
            <a:off x="5626050" y="4792050"/>
            <a:ext cx="24210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No surprise, no information!</a:t>
            </a:r>
            <a:endParaRPr/>
          </a:p>
        </p:txBody>
      </p:sp>
      <p:pic>
        <p:nvPicPr>
          <p:cNvPr id="251" name="Shape 251"/>
          <p:cNvPicPr preferRelativeResize="0"/>
          <p:nvPr/>
        </p:nvPicPr>
        <p:blipFill>
          <a:blip r:embed="rId5">
            <a:alphaModFix/>
          </a:blip>
          <a:stretch>
            <a:fillRect/>
          </a:stretch>
        </p:blipFill>
        <p:spPr>
          <a:xfrm>
            <a:off x="3108950" y="3616900"/>
            <a:ext cx="3107024" cy="48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Selecting on the Dependent Variable</a:t>
            </a:r>
            <a:endParaRPr/>
          </a:p>
        </p:txBody>
      </p:sp>
      <p:sp>
        <p:nvSpPr>
          <p:cNvPr id="257" name="Shape 257"/>
          <p:cNvSpPr txBox="1"/>
          <p:nvPr>
            <p:ph idx="1" type="body"/>
          </p:nvPr>
        </p:nvSpPr>
        <p:spPr>
          <a:xfrm>
            <a:off x="0" y="781850"/>
            <a:ext cx="7479000" cy="3856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In research design we insist that you not ‘select on the </a:t>
            </a:r>
            <a:r>
              <a:rPr lang="en">
                <a:solidFill>
                  <a:srgbClr val="000000"/>
                </a:solidFill>
              </a:rPr>
              <a:t>dependent</a:t>
            </a:r>
            <a:r>
              <a:rPr lang="en">
                <a:solidFill>
                  <a:srgbClr val="000000"/>
                </a:solidFill>
              </a:rPr>
              <a:t> variable’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Not always followed</a:t>
            </a:r>
            <a:endParaRPr>
              <a:solidFill>
                <a:srgbClr val="000000"/>
              </a:solidFill>
            </a:endParaRPr>
          </a:p>
          <a:p>
            <a:pPr indent="-317500" lvl="1" marL="914400" rtl="0">
              <a:spcBef>
                <a:spcPts val="0"/>
              </a:spcBef>
              <a:spcAft>
                <a:spcPts val="0"/>
              </a:spcAft>
              <a:buClr>
                <a:srgbClr val="000000"/>
              </a:buClr>
              <a:buSzPts val="1400"/>
              <a:buChar char="○"/>
            </a:pPr>
            <a:r>
              <a:rPr lang="en" sz="1800">
                <a:solidFill>
                  <a:schemeClr val="dk1"/>
                </a:solidFill>
              </a:rPr>
              <a:t>(Pape 2003) ‘Logic of Suicide Terrorism’ APSR argues factors like military occupations increase the likelihood of suicide terrorism</a:t>
            </a:r>
            <a:endParaRPr sz="1800">
              <a:solidFill>
                <a:schemeClr val="dk1"/>
              </a:solidFill>
            </a:endParaRPr>
          </a:p>
          <a:p>
            <a:pPr indent="-317500" lvl="1" marL="914400" rtl="0">
              <a:spcBef>
                <a:spcPts val="0"/>
              </a:spcBef>
              <a:spcAft>
                <a:spcPts val="0"/>
              </a:spcAft>
              <a:buClr>
                <a:srgbClr val="000000"/>
              </a:buClr>
              <a:buSzPts val="1400"/>
              <a:buChar char="○"/>
            </a:pPr>
            <a:r>
              <a:rPr lang="en" sz="1800">
                <a:solidFill>
                  <a:schemeClr val="dk1"/>
                </a:solidFill>
              </a:rPr>
              <a:t>Dataset only includes examples of suicide terrorism, never examples of terrorist campaigns that don’t use the tactic </a:t>
            </a:r>
            <a:r>
              <a:rPr lang="en" sz="1800">
                <a:solidFill>
                  <a:schemeClr val="dk1"/>
                </a:solidFill>
              </a:rPr>
              <a:t>(Ashworth et al. 2008)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How much information was available in his dependent variable?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Only one state - Suicide Terrorism Used - Yes (p=1.0)</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Looking at one of his observations, the entropy of his </a:t>
            </a:r>
            <a:r>
              <a:rPr lang="en">
                <a:solidFill>
                  <a:srgbClr val="000000"/>
                </a:solidFill>
              </a:rPr>
              <a:t>dependent</a:t>
            </a:r>
            <a:r>
              <a:rPr lang="en">
                <a:solidFill>
                  <a:srgbClr val="000000"/>
                </a:solidFill>
              </a:rPr>
              <a:t> variable</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a:spcBef>
                <a:spcPts val="1600"/>
              </a:spcBef>
              <a:spcAft>
                <a:spcPts val="0"/>
              </a:spcAft>
              <a:buClr>
                <a:srgbClr val="000000"/>
              </a:buClr>
              <a:buSzPts val="1800"/>
              <a:buChar char="●"/>
            </a:pPr>
            <a:r>
              <a:rPr lang="en">
                <a:solidFill>
                  <a:srgbClr val="000000"/>
                </a:solidFill>
              </a:rPr>
              <a:t>No information measured because no uncertainty in the outcome</a:t>
            </a:r>
            <a:endParaRPr>
              <a:solidFill>
                <a:srgbClr val="000000"/>
              </a:solidFill>
            </a:endParaRPr>
          </a:p>
        </p:txBody>
      </p:sp>
      <p:pic>
        <p:nvPicPr>
          <p:cNvPr id="258" name="Shape 258"/>
          <p:cNvPicPr preferRelativeResize="0"/>
          <p:nvPr/>
        </p:nvPicPr>
        <p:blipFill>
          <a:blip r:embed="rId3">
            <a:alphaModFix/>
          </a:blip>
          <a:stretch>
            <a:fillRect/>
          </a:stretch>
        </p:blipFill>
        <p:spPr>
          <a:xfrm>
            <a:off x="533757" y="4638340"/>
            <a:ext cx="6645050" cy="373784"/>
          </a:xfrm>
          <a:prstGeom prst="rect">
            <a:avLst/>
          </a:prstGeom>
          <a:noFill/>
          <a:ln>
            <a:noFill/>
          </a:ln>
        </p:spPr>
      </p:pic>
      <p:graphicFrame>
        <p:nvGraphicFramePr>
          <p:cNvPr id="259" name="Shape 259"/>
          <p:cNvGraphicFramePr/>
          <p:nvPr/>
        </p:nvGraphicFramePr>
        <p:xfrm>
          <a:off x="7524200" y="1058950"/>
          <a:ext cx="3000000" cy="3000000"/>
        </p:xfrm>
        <a:graphic>
          <a:graphicData uri="http://schemas.openxmlformats.org/drawingml/2006/table">
            <a:tbl>
              <a:tblPr>
                <a:noFill/>
                <a:tableStyleId>{B0B42AB9-0C57-4EC7-9013-FFB535B81E29}</a:tableStyleId>
              </a:tblPr>
              <a:tblGrid>
                <a:gridCol w="1057450"/>
                <a:gridCol w="382850"/>
              </a:tblGrid>
              <a:tr h="396100">
                <a:tc>
                  <a:txBody>
                    <a:bodyPr>
                      <a:noAutofit/>
                    </a:bodyPr>
                    <a:lstStyle/>
                    <a:p>
                      <a:pPr indent="0" lvl="0" marL="0" rtl="0" algn="ctr">
                        <a:spcBef>
                          <a:spcPts val="0"/>
                        </a:spcBef>
                        <a:spcAft>
                          <a:spcPts val="0"/>
                        </a:spcAft>
                        <a:buNone/>
                      </a:pPr>
                      <a:r>
                        <a:rPr lang="en"/>
                        <a:t>Suicide Terrorism?</a:t>
                      </a:r>
                      <a:endParaRPr/>
                    </a:p>
                  </a:txBody>
                  <a:tcPr marT="91425" marB="91425" marR="91425" marL="91425"/>
                </a:tc>
                <a:tc>
                  <a:txBody>
                    <a:bodyPr>
                      <a:noAutofit/>
                    </a:bodyPr>
                    <a:lstStyle/>
                    <a:p>
                      <a:pPr indent="0" lvl="0" marL="0" rtl="0" algn="ctr">
                        <a:spcBef>
                          <a:spcPts val="0"/>
                        </a:spcBef>
                        <a:spcAft>
                          <a:spcPts val="0"/>
                        </a:spcAft>
                        <a:buNone/>
                      </a:pPr>
                      <a:r>
                        <a:rPr lang="en"/>
                        <a:t>...</a:t>
                      </a:r>
                      <a:endParaRPr/>
                    </a:p>
                  </a:txBody>
                  <a:tcPr marT="91425" marB="91425" marR="91425" marL="91425"/>
                </a:tc>
              </a:tr>
              <a:tr h="206200">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a:t>
                      </a:r>
                      <a:endParaRPr/>
                    </a:p>
                  </a:txBody>
                  <a:tcPr marT="91425" marB="91425" marR="91425" marL="91425"/>
                </a:tc>
              </a:tr>
              <a:tr h="100000">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a:t>
                      </a:r>
                      <a:endParaRPr/>
                    </a:p>
                  </a:txBody>
                  <a:tcPr marT="91425" marB="91425" marR="91425" marL="91425"/>
                </a:tc>
              </a:tr>
              <a:tr h="100000">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a:t>
                      </a:r>
                      <a:endParaRPr/>
                    </a:p>
                  </a:txBody>
                  <a:tcPr marT="91425" marB="91425" marR="91425" marL="91425"/>
                </a:tc>
              </a:tr>
              <a:tr h="2868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a:t>
                      </a:r>
                      <a:endParaRPr/>
                    </a:p>
                  </a:txBody>
                  <a:tcPr marT="91425" marB="91425" marR="91425" marL="91425"/>
                </a:tc>
              </a:tr>
              <a:tr h="2868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r>
              <a:tr h="2868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r>
              <a:tr h="623050">
                <a:tc>
                  <a:txBody>
                    <a:bodyPr>
                      <a:noAutofit/>
                    </a:bodyPr>
                    <a:lstStyle/>
                    <a:p>
                      <a:pPr indent="0" lvl="0" marL="0" rtl="0" algn="ctr">
                        <a:spcBef>
                          <a:spcPts val="0"/>
                        </a:spcBef>
                        <a:spcAft>
                          <a:spcPts val="0"/>
                        </a:spcAft>
                        <a:buNone/>
                      </a:pPr>
                      <a:r>
                        <a:rPr lang="en"/>
                        <a:t>...</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0" y="0"/>
            <a:ext cx="36540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Kinds of state spaces </a:t>
            </a:r>
            <a:endParaRPr/>
          </a:p>
        </p:txBody>
      </p:sp>
      <p:sp>
        <p:nvSpPr>
          <p:cNvPr id="265" name="Shape 265"/>
          <p:cNvSpPr txBox="1"/>
          <p:nvPr>
            <p:ph idx="1" type="body"/>
          </p:nvPr>
        </p:nvSpPr>
        <p:spPr>
          <a:xfrm>
            <a:off x="311700" y="1069025"/>
            <a:ext cx="8520600" cy="38091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n" sz="2400">
                <a:solidFill>
                  <a:srgbClr val="000000"/>
                </a:solidFill>
              </a:rPr>
              <a:t>States of an information source should vary…</a:t>
            </a:r>
            <a:endParaRPr sz="2400">
              <a:solidFill>
                <a:srgbClr val="000000"/>
              </a:solidFill>
            </a:endParaRPr>
          </a:p>
          <a:p>
            <a:pPr indent="-381000" lvl="1" marL="914400" rtl="0">
              <a:spcBef>
                <a:spcPts val="1000"/>
              </a:spcBef>
              <a:spcAft>
                <a:spcPts val="0"/>
              </a:spcAft>
              <a:buClr>
                <a:srgbClr val="000000"/>
              </a:buClr>
              <a:buSzPts val="2400"/>
              <a:buChar char="○"/>
            </a:pPr>
            <a:r>
              <a:rPr lang="en" sz="2400">
                <a:solidFill>
                  <a:srgbClr val="000000"/>
                </a:solidFill>
              </a:rPr>
              <a:t>Binary Classification</a:t>
            </a:r>
            <a:endParaRPr sz="2400">
              <a:solidFill>
                <a:srgbClr val="000000"/>
              </a:solidFill>
            </a:endParaRPr>
          </a:p>
          <a:p>
            <a:pPr indent="-381000" lvl="1" marL="914400" rtl="0">
              <a:spcBef>
                <a:spcPts val="1000"/>
              </a:spcBef>
              <a:spcAft>
                <a:spcPts val="0"/>
              </a:spcAft>
              <a:buClr>
                <a:srgbClr val="000000"/>
              </a:buClr>
              <a:buSzPts val="2400"/>
              <a:buChar char="○"/>
            </a:pPr>
            <a:r>
              <a:rPr lang="en" sz="2400">
                <a:solidFill>
                  <a:srgbClr val="000000"/>
                </a:solidFill>
              </a:rPr>
              <a:t>Multiclass</a:t>
            </a:r>
            <a:endParaRPr sz="2400">
              <a:solidFill>
                <a:srgbClr val="000000"/>
              </a:solidFill>
            </a:endParaRPr>
          </a:p>
          <a:p>
            <a:pPr indent="-381000" lvl="1" marL="914400">
              <a:spcBef>
                <a:spcPts val="1000"/>
              </a:spcBef>
              <a:spcAft>
                <a:spcPts val="1000"/>
              </a:spcAft>
              <a:buClr>
                <a:srgbClr val="000000"/>
              </a:buClr>
              <a:buSzPts val="2400"/>
              <a:buChar char="○"/>
            </a:pPr>
            <a:r>
              <a:rPr lang="en" sz="2400">
                <a:solidFill>
                  <a:srgbClr val="000000"/>
                </a:solidFill>
              </a:rPr>
              <a:t>Real Valued </a:t>
            </a:r>
            <a:endParaRPr sz="2400">
              <a:solidFill>
                <a:srgbClr val="000000"/>
              </a:solidFill>
            </a:endParaRPr>
          </a:p>
        </p:txBody>
      </p:sp>
      <p:pic>
        <p:nvPicPr>
          <p:cNvPr id="266" name="Shape 266"/>
          <p:cNvPicPr preferRelativeResize="0"/>
          <p:nvPr/>
        </p:nvPicPr>
        <p:blipFill>
          <a:blip r:embed="rId3">
            <a:alphaModFix/>
          </a:blip>
          <a:stretch>
            <a:fillRect/>
          </a:stretch>
        </p:blipFill>
        <p:spPr>
          <a:xfrm>
            <a:off x="3654052" y="134475"/>
            <a:ext cx="1123674" cy="438225"/>
          </a:xfrm>
          <a:prstGeom prst="rect">
            <a:avLst/>
          </a:prstGeom>
          <a:noFill/>
          <a:ln>
            <a:noFill/>
          </a:ln>
        </p:spPr>
      </p:pic>
      <p:pic>
        <p:nvPicPr>
          <p:cNvPr id="267" name="Shape 267"/>
          <p:cNvPicPr preferRelativeResize="0"/>
          <p:nvPr/>
        </p:nvPicPr>
        <p:blipFill>
          <a:blip r:embed="rId4">
            <a:alphaModFix/>
          </a:blip>
          <a:stretch>
            <a:fillRect/>
          </a:stretch>
        </p:blipFill>
        <p:spPr>
          <a:xfrm>
            <a:off x="4202200" y="1753025"/>
            <a:ext cx="1194376" cy="297100"/>
          </a:xfrm>
          <a:prstGeom prst="rect">
            <a:avLst/>
          </a:prstGeom>
          <a:noFill/>
          <a:ln>
            <a:noFill/>
          </a:ln>
        </p:spPr>
      </p:pic>
      <p:pic>
        <p:nvPicPr>
          <p:cNvPr id="268" name="Shape 268"/>
          <p:cNvPicPr preferRelativeResize="0"/>
          <p:nvPr/>
        </p:nvPicPr>
        <p:blipFill>
          <a:blip r:embed="rId5">
            <a:alphaModFix/>
          </a:blip>
          <a:stretch>
            <a:fillRect/>
          </a:stretch>
        </p:blipFill>
        <p:spPr>
          <a:xfrm>
            <a:off x="3112751" y="2851700"/>
            <a:ext cx="862850" cy="330043"/>
          </a:xfrm>
          <a:prstGeom prst="rect">
            <a:avLst/>
          </a:prstGeom>
          <a:noFill/>
          <a:ln>
            <a:noFill/>
          </a:ln>
        </p:spPr>
      </p:pic>
      <p:pic>
        <p:nvPicPr>
          <p:cNvPr id="269" name="Shape 269"/>
          <p:cNvPicPr preferRelativeResize="0"/>
          <p:nvPr/>
        </p:nvPicPr>
        <p:blipFill>
          <a:blip r:embed="rId6">
            <a:alphaModFix/>
          </a:blip>
          <a:stretch>
            <a:fillRect/>
          </a:stretch>
        </p:blipFill>
        <p:spPr>
          <a:xfrm>
            <a:off x="3034372" y="2272374"/>
            <a:ext cx="3075266" cy="438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Binary Classification </a:t>
            </a:r>
            <a:endParaRPr/>
          </a:p>
        </p:txBody>
      </p:sp>
      <p:sp>
        <p:nvSpPr>
          <p:cNvPr id="275" name="Shape 275"/>
          <p:cNvSpPr txBox="1"/>
          <p:nvPr>
            <p:ph idx="1" type="body"/>
          </p:nvPr>
        </p:nvSpPr>
        <p:spPr>
          <a:xfrm>
            <a:off x="0" y="867325"/>
            <a:ext cx="4874700" cy="3960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Two Mutually Exclusive Outcomes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Entropy of</a:t>
            </a:r>
            <a:r>
              <a:rPr lang="en">
                <a:solidFill>
                  <a:srgbClr val="000000"/>
                </a:solidFill>
              </a:rPr>
              <a:t> </a:t>
            </a: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Coin Flips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Double-Headed Coin (P=1)</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Fair Coin (P=0.5)</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Unfair Coin (P=0.8)</a:t>
            </a:r>
            <a:endParaRPr>
              <a:solidFill>
                <a:schemeClr val="dk1"/>
              </a:solidFill>
            </a:endParaRPr>
          </a:p>
          <a:p>
            <a:pPr indent="-342900" lvl="0" marL="457200" rtl="0">
              <a:spcBef>
                <a:spcPts val="0"/>
              </a:spcBef>
              <a:spcAft>
                <a:spcPts val="0"/>
              </a:spcAft>
              <a:buClr>
                <a:srgbClr val="000000"/>
              </a:buClr>
              <a:buSzPts val="1800"/>
              <a:buChar char="●"/>
            </a:pPr>
            <a:r>
              <a:rPr lang="en">
                <a:solidFill>
                  <a:schemeClr val="dk1"/>
                </a:solidFill>
              </a:rPr>
              <a:t>UC Irvine Machine Learning Repository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U.S. Census </a:t>
            </a:r>
            <a:r>
              <a:rPr lang="en">
                <a:solidFill>
                  <a:srgbClr val="000000"/>
                </a:solidFill>
              </a:rPr>
              <a:t>Adult Data Set</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Income &gt; 50k a year, &lt; 50k a year</a:t>
            </a:r>
            <a:endParaRPr>
              <a:solidFill>
                <a:srgbClr val="000000"/>
              </a:solidFill>
            </a:endParaRPr>
          </a:p>
          <a:p>
            <a:pPr indent="-317500" lvl="1" marL="914400" rtl="0">
              <a:spcBef>
                <a:spcPts val="0"/>
              </a:spcBef>
              <a:spcAft>
                <a:spcPts val="0"/>
              </a:spcAft>
              <a:buClr>
                <a:schemeClr val="dk1"/>
              </a:buClr>
              <a:buSzPts val="1400"/>
              <a:buChar char="○"/>
            </a:pPr>
            <a:r>
              <a:rPr lang="en">
                <a:solidFill>
                  <a:schemeClr val="dk1"/>
                </a:solidFill>
              </a:rPr>
              <a:t>Breast Cancer Wisconsin (Diagnostic) Data Set</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Diagnosis (M = malignant, B = benign) </a:t>
            </a:r>
            <a:endParaRPr>
              <a:solidFill>
                <a:srgbClr val="000000"/>
              </a:solidFill>
            </a:endParaRPr>
          </a:p>
          <a:p>
            <a:pPr indent="-317500" lvl="1" marL="914400" rtl="0">
              <a:spcBef>
                <a:spcPts val="0"/>
              </a:spcBef>
              <a:spcAft>
                <a:spcPts val="0"/>
              </a:spcAft>
              <a:buClr>
                <a:schemeClr val="dk1"/>
              </a:buClr>
              <a:buSzPts val="1400"/>
              <a:buChar char="○"/>
            </a:pPr>
            <a:r>
              <a:rPr lang="en">
                <a:solidFill>
                  <a:schemeClr val="dk1"/>
                </a:solidFill>
              </a:rPr>
              <a:t>IMDB Reviews</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Positive Review, Negative Review</a:t>
            </a:r>
            <a:endParaRPr>
              <a:solidFill>
                <a:srgbClr val="000000"/>
              </a:solidFill>
            </a:endParaRPr>
          </a:p>
        </p:txBody>
      </p:sp>
      <p:pic>
        <p:nvPicPr>
          <p:cNvPr id="276" name="Shape 276"/>
          <p:cNvPicPr preferRelativeResize="0"/>
          <p:nvPr/>
        </p:nvPicPr>
        <p:blipFill>
          <a:blip r:embed="rId3">
            <a:alphaModFix/>
          </a:blip>
          <a:stretch>
            <a:fillRect/>
          </a:stretch>
        </p:blipFill>
        <p:spPr>
          <a:xfrm>
            <a:off x="1694325" y="1262325"/>
            <a:ext cx="1716750" cy="302575"/>
          </a:xfrm>
          <a:prstGeom prst="rect">
            <a:avLst/>
          </a:prstGeom>
          <a:noFill/>
          <a:ln>
            <a:noFill/>
          </a:ln>
        </p:spPr>
      </p:pic>
      <p:pic>
        <p:nvPicPr>
          <p:cNvPr id="277" name="Shape 277"/>
          <p:cNvPicPr preferRelativeResize="0"/>
          <p:nvPr/>
        </p:nvPicPr>
        <p:blipFill>
          <a:blip r:embed="rId4">
            <a:alphaModFix/>
          </a:blip>
          <a:stretch>
            <a:fillRect/>
          </a:stretch>
        </p:blipFill>
        <p:spPr>
          <a:xfrm>
            <a:off x="3516425" y="82350"/>
            <a:ext cx="1640200" cy="408000"/>
          </a:xfrm>
          <a:prstGeom prst="rect">
            <a:avLst/>
          </a:prstGeom>
          <a:noFill/>
          <a:ln>
            <a:noFill/>
          </a:ln>
        </p:spPr>
      </p:pic>
      <p:pic>
        <p:nvPicPr>
          <p:cNvPr id="278" name="Shape 278"/>
          <p:cNvPicPr preferRelativeResize="0"/>
          <p:nvPr/>
        </p:nvPicPr>
        <p:blipFill>
          <a:blip r:embed="rId5">
            <a:alphaModFix/>
          </a:blip>
          <a:stretch>
            <a:fillRect/>
          </a:stretch>
        </p:blipFill>
        <p:spPr>
          <a:xfrm>
            <a:off x="5383450" y="463450"/>
            <a:ext cx="3760550" cy="45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6025"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Multiclass Classification</a:t>
            </a:r>
            <a:endParaRPr/>
          </a:p>
        </p:txBody>
      </p:sp>
      <p:sp>
        <p:nvSpPr>
          <p:cNvPr id="284" name="Shape 284"/>
          <p:cNvSpPr txBox="1"/>
          <p:nvPr>
            <p:ph idx="1" type="body"/>
          </p:nvPr>
        </p:nvSpPr>
        <p:spPr>
          <a:xfrm>
            <a:off x="107575" y="674625"/>
            <a:ext cx="4536000" cy="424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UC Irvine Machine Learning Repository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Iris Data Set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Flower type: </a:t>
            </a:r>
            <a:r>
              <a:rPr lang="en">
                <a:solidFill>
                  <a:srgbClr val="000000"/>
                </a:solidFill>
              </a:rPr>
              <a:t>S</a:t>
            </a:r>
            <a:r>
              <a:rPr lang="en">
                <a:solidFill>
                  <a:srgbClr val="000000"/>
                </a:solidFill>
              </a:rPr>
              <a:t>etosa, Versicolour, Virginica</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Wine Data Set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Wine 1, </a:t>
            </a:r>
            <a:r>
              <a:rPr lang="en">
                <a:solidFill>
                  <a:srgbClr val="000000"/>
                </a:solidFill>
              </a:rPr>
              <a:t>Wine</a:t>
            </a:r>
            <a:r>
              <a:rPr lang="en">
                <a:solidFill>
                  <a:srgbClr val="000000"/>
                </a:solidFill>
              </a:rPr>
              <a:t> 2, Wine 3</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Car Evaluation Data Set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Condition Unacceptable, Acceptable, Good, Very Good</a:t>
            </a:r>
            <a:endParaRPr>
              <a:solidFill>
                <a:srgbClr val="000000"/>
              </a:solidFill>
            </a:endParaRPr>
          </a:p>
          <a:p>
            <a:pPr indent="0" lvl="0" marL="0" rtl="0">
              <a:spcBef>
                <a:spcPts val="0"/>
              </a:spcBef>
              <a:spcAft>
                <a:spcPts val="0"/>
              </a:spcAft>
              <a:buNone/>
            </a:pPr>
            <a:r>
              <a:rPr lang="en">
                <a:solidFill>
                  <a:schemeClr val="dk1"/>
                </a:solidFill>
              </a:rPr>
              <a:t>Twenty Newsgroups Data Set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20 Different Topics</a:t>
            </a:r>
            <a:endParaRPr>
              <a:solidFill>
                <a:srgbClr val="000000"/>
              </a:solidFill>
            </a:endParaRPr>
          </a:p>
        </p:txBody>
      </p:sp>
      <p:sp>
        <p:nvSpPr>
          <p:cNvPr id="285" name="Shape 285"/>
          <p:cNvSpPr txBox="1"/>
          <p:nvPr>
            <p:ph idx="1" type="body"/>
          </p:nvPr>
        </p:nvSpPr>
        <p:spPr>
          <a:xfrm>
            <a:off x="107575" y="3592625"/>
            <a:ext cx="3675300" cy="1405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MNIST</a:t>
            </a:r>
            <a:endParaRPr>
              <a:solidFill>
                <a:srgbClr val="000000"/>
              </a:solidFill>
            </a:endParaRPr>
          </a:p>
          <a:p>
            <a:pPr indent="-342900" lvl="0" marL="457200" rtl="0">
              <a:spcBef>
                <a:spcPts val="0"/>
              </a:spcBef>
              <a:spcAft>
                <a:spcPts val="0"/>
              </a:spcAft>
              <a:buClr>
                <a:srgbClr val="000000"/>
              </a:buClr>
              <a:buSzPts val="1800"/>
              <a:buChar char="●"/>
            </a:pPr>
            <a:r>
              <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CIFAR-10</a:t>
            </a:r>
            <a:endParaRPr>
              <a:solidFill>
                <a:srgbClr val="000000"/>
              </a:solidFill>
            </a:endParaRPr>
          </a:p>
          <a:p>
            <a:pPr indent="0" lvl="0" mar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COCO</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Streetview</a:t>
            </a:r>
            <a:endParaRPr>
              <a:solidFill>
                <a:srgbClr val="000000"/>
              </a:solidFill>
            </a:endParaRPr>
          </a:p>
          <a:p>
            <a:pPr indent="0" lvl="0" marL="0" rtl="0">
              <a:spcBef>
                <a:spcPts val="1600"/>
              </a:spcBef>
              <a:spcAft>
                <a:spcPts val="1600"/>
              </a:spcAft>
              <a:buNone/>
            </a:pPr>
            <a:r>
              <a:t/>
            </a:r>
            <a:endParaRPr>
              <a:solidFill>
                <a:srgbClr val="000000"/>
              </a:solidFill>
            </a:endParaRPr>
          </a:p>
        </p:txBody>
      </p:sp>
      <p:pic>
        <p:nvPicPr>
          <p:cNvPr id="286" name="Shape 286"/>
          <p:cNvPicPr preferRelativeResize="0"/>
          <p:nvPr/>
        </p:nvPicPr>
        <p:blipFill>
          <a:blip r:embed="rId3">
            <a:alphaModFix/>
          </a:blip>
          <a:stretch>
            <a:fillRect/>
          </a:stretch>
        </p:blipFill>
        <p:spPr>
          <a:xfrm>
            <a:off x="311375" y="3974175"/>
            <a:ext cx="3852175" cy="301975"/>
          </a:xfrm>
          <a:prstGeom prst="rect">
            <a:avLst/>
          </a:prstGeom>
          <a:noFill/>
          <a:ln>
            <a:noFill/>
          </a:ln>
        </p:spPr>
      </p:pic>
      <p:pic>
        <p:nvPicPr>
          <p:cNvPr id="287" name="Shape 287"/>
          <p:cNvPicPr preferRelativeResize="0"/>
          <p:nvPr/>
        </p:nvPicPr>
        <p:blipFill>
          <a:blip r:embed="rId4">
            <a:alphaModFix/>
          </a:blip>
          <a:stretch>
            <a:fillRect/>
          </a:stretch>
        </p:blipFill>
        <p:spPr>
          <a:xfrm>
            <a:off x="244151" y="4538550"/>
            <a:ext cx="4162718" cy="385275"/>
          </a:xfrm>
          <a:prstGeom prst="rect">
            <a:avLst/>
          </a:prstGeom>
          <a:noFill/>
          <a:ln>
            <a:noFill/>
          </a:ln>
        </p:spPr>
      </p:pic>
      <p:pic>
        <p:nvPicPr>
          <p:cNvPr id="288" name="Shape 288"/>
          <p:cNvPicPr preferRelativeResize="0"/>
          <p:nvPr/>
        </p:nvPicPr>
        <p:blipFill>
          <a:blip r:embed="rId5">
            <a:alphaModFix/>
          </a:blip>
          <a:stretch>
            <a:fillRect/>
          </a:stretch>
        </p:blipFill>
        <p:spPr>
          <a:xfrm>
            <a:off x="4211053" y="0"/>
            <a:ext cx="3408948" cy="485775"/>
          </a:xfrm>
          <a:prstGeom prst="rect">
            <a:avLst/>
          </a:prstGeom>
          <a:noFill/>
          <a:ln>
            <a:noFill/>
          </a:ln>
        </p:spPr>
      </p:pic>
      <p:pic>
        <p:nvPicPr>
          <p:cNvPr id="289" name="Shape 289"/>
          <p:cNvPicPr preferRelativeResize="0"/>
          <p:nvPr/>
        </p:nvPicPr>
        <p:blipFill>
          <a:blip r:embed="rId6">
            <a:alphaModFix/>
          </a:blip>
          <a:stretch>
            <a:fillRect/>
          </a:stretch>
        </p:blipFill>
        <p:spPr>
          <a:xfrm>
            <a:off x="5468700" y="565835"/>
            <a:ext cx="3675300" cy="4431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36025" y="0"/>
            <a:ext cx="2182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Real Valued </a:t>
            </a:r>
            <a:endParaRPr/>
          </a:p>
        </p:txBody>
      </p:sp>
      <p:pic>
        <p:nvPicPr>
          <p:cNvPr id="295" name="Shape 295"/>
          <p:cNvPicPr preferRelativeResize="0"/>
          <p:nvPr/>
        </p:nvPicPr>
        <p:blipFill>
          <a:blip r:embed="rId3">
            <a:alphaModFix/>
          </a:blip>
          <a:stretch>
            <a:fillRect/>
          </a:stretch>
        </p:blipFill>
        <p:spPr>
          <a:xfrm>
            <a:off x="2218825" y="89550"/>
            <a:ext cx="447350" cy="483151"/>
          </a:xfrm>
          <a:prstGeom prst="rect">
            <a:avLst/>
          </a:prstGeom>
          <a:noFill/>
          <a:ln>
            <a:noFill/>
          </a:ln>
        </p:spPr>
      </p:pic>
      <p:sp>
        <p:nvSpPr>
          <p:cNvPr id="296" name="Shape 296"/>
          <p:cNvSpPr txBox="1"/>
          <p:nvPr>
            <p:ph idx="1" type="body"/>
          </p:nvPr>
        </p:nvSpPr>
        <p:spPr>
          <a:xfrm>
            <a:off x="-47075" y="706000"/>
            <a:ext cx="4583100" cy="435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UCI Machine Learning Repository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Forest Fires Dataset</a:t>
            </a:r>
            <a:endParaRPr>
              <a:solidFill>
                <a:srgbClr val="000000"/>
              </a:solidFill>
            </a:endParaRPr>
          </a:p>
          <a:p>
            <a:pPr indent="-317500" lvl="1" marL="914400" rtl="0">
              <a:spcBef>
                <a:spcPts val="0"/>
              </a:spcBef>
              <a:spcAft>
                <a:spcPts val="0"/>
              </a:spcAft>
              <a:buClr>
                <a:schemeClr val="dk1"/>
              </a:buClr>
              <a:buSzPts val="1400"/>
              <a:buChar char="○"/>
            </a:pPr>
            <a:r>
              <a:rPr lang="en">
                <a:solidFill>
                  <a:schemeClr val="dk1"/>
                </a:solidFill>
              </a:rPr>
              <a:t>Burned area of the forest (hectares)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Automobile Data Set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Car Price ($1)</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Boston Housing Data</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Median Home Price ($1000)</a:t>
            </a:r>
            <a:endParaRPr>
              <a:solidFill>
                <a:schemeClr val="dk1"/>
              </a:solidFill>
            </a:endParaRPr>
          </a:p>
        </p:txBody>
      </p:sp>
      <p:pic>
        <p:nvPicPr>
          <p:cNvPr id="297" name="Shape 297"/>
          <p:cNvPicPr preferRelativeResize="0"/>
          <p:nvPr/>
        </p:nvPicPr>
        <p:blipFill>
          <a:blip r:embed="rId4">
            <a:alphaModFix/>
          </a:blip>
          <a:stretch>
            <a:fillRect/>
          </a:stretch>
        </p:blipFill>
        <p:spPr>
          <a:xfrm>
            <a:off x="311675" y="2825650"/>
            <a:ext cx="3325750" cy="2317851"/>
          </a:xfrm>
          <a:prstGeom prst="rect">
            <a:avLst/>
          </a:prstGeom>
          <a:noFill/>
          <a:ln>
            <a:noFill/>
          </a:ln>
        </p:spPr>
      </p:pic>
      <p:pic>
        <p:nvPicPr>
          <p:cNvPr id="298" name="Shape 298"/>
          <p:cNvPicPr preferRelativeResize="0"/>
          <p:nvPr/>
        </p:nvPicPr>
        <p:blipFill>
          <a:blip r:embed="rId5">
            <a:alphaModFix/>
          </a:blip>
          <a:stretch>
            <a:fillRect/>
          </a:stretch>
        </p:blipFill>
        <p:spPr>
          <a:xfrm>
            <a:off x="4740100" y="28325"/>
            <a:ext cx="4403900" cy="4962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prediction?</a:t>
            </a:r>
            <a:endParaRPr/>
          </a:p>
        </p:txBody>
      </p:sp>
      <p:sp>
        <p:nvSpPr>
          <p:cNvPr id="304" name="Shape 304"/>
          <p:cNvSpPr txBox="1"/>
          <p:nvPr>
            <p:ph idx="1" type="body"/>
          </p:nvPr>
        </p:nvSpPr>
        <p:spPr>
          <a:xfrm>
            <a:off x="311700" y="981625"/>
            <a:ext cx="8520600" cy="3846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 belief, at the destination, about the true state of the information source</a:t>
            </a:r>
            <a:endParaRPr>
              <a:solidFill>
                <a:srgbClr val="000000"/>
              </a:solidFill>
            </a:endParaRPr>
          </a:p>
          <a:p>
            <a:pPr indent="-342900" lvl="0" marL="457200" rtl="0">
              <a:lnSpc>
                <a:spcPct val="100000"/>
              </a:lnSpc>
              <a:spcBef>
                <a:spcPts val="1000"/>
              </a:spcBef>
              <a:spcAft>
                <a:spcPts val="0"/>
              </a:spcAft>
              <a:buClr>
                <a:srgbClr val="000000"/>
              </a:buClr>
              <a:buSzPts val="1800"/>
              <a:buChar char="●"/>
            </a:pPr>
            <a:r>
              <a:rPr lang="en">
                <a:solidFill>
                  <a:srgbClr val="000000"/>
                </a:solidFill>
              </a:rPr>
              <a:t>Can come from anywhere and for any reason</a:t>
            </a:r>
            <a:endParaRPr>
              <a:solidFill>
                <a:srgbClr val="000000"/>
              </a:solidFill>
            </a:endParaRPr>
          </a:p>
          <a:p>
            <a:pPr indent="-317500" lvl="1" marL="914400" rtl="0">
              <a:lnSpc>
                <a:spcPct val="100000"/>
              </a:lnSpc>
              <a:spcBef>
                <a:spcPts val="1000"/>
              </a:spcBef>
              <a:spcAft>
                <a:spcPts val="0"/>
              </a:spcAft>
              <a:buClr>
                <a:srgbClr val="000000"/>
              </a:buClr>
              <a:buSzPts val="1400"/>
              <a:buChar char="○"/>
            </a:pPr>
            <a:r>
              <a:rPr lang="en">
                <a:solidFill>
                  <a:srgbClr val="000000"/>
                </a:solidFill>
              </a:rPr>
              <a:t>Fit a model</a:t>
            </a:r>
            <a:endParaRPr>
              <a:solidFill>
                <a:srgbClr val="000000"/>
              </a:solidFill>
            </a:endParaRPr>
          </a:p>
          <a:p>
            <a:pPr indent="-317500" lvl="1" marL="914400" rtl="0">
              <a:lnSpc>
                <a:spcPct val="100000"/>
              </a:lnSpc>
              <a:spcBef>
                <a:spcPts val="1000"/>
              </a:spcBef>
              <a:spcAft>
                <a:spcPts val="0"/>
              </a:spcAft>
              <a:buClr>
                <a:srgbClr val="000000"/>
              </a:buClr>
              <a:buSzPts val="1400"/>
              <a:buChar char="○"/>
            </a:pPr>
            <a:r>
              <a:rPr lang="en">
                <a:solidFill>
                  <a:srgbClr val="000000"/>
                </a:solidFill>
              </a:rPr>
              <a:t>Ask an expert</a:t>
            </a:r>
            <a:endParaRPr>
              <a:solidFill>
                <a:srgbClr val="000000"/>
              </a:solidFill>
            </a:endParaRPr>
          </a:p>
          <a:p>
            <a:pPr indent="-317500" lvl="1" marL="914400" rtl="0">
              <a:lnSpc>
                <a:spcPct val="100000"/>
              </a:lnSpc>
              <a:spcBef>
                <a:spcPts val="1000"/>
              </a:spcBef>
              <a:spcAft>
                <a:spcPts val="0"/>
              </a:spcAft>
              <a:buClr>
                <a:srgbClr val="000000"/>
              </a:buClr>
              <a:buSzPts val="1400"/>
              <a:buChar char="○"/>
            </a:pPr>
            <a:r>
              <a:rPr lang="en">
                <a:solidFill>
                  <a:srgbClr val="000000"/>
                </a:solidFill>
              </a:rPr>
              <a:t>Flip a coin</a:t>
            </a:r>
            <a:endParaRPr>
              <a:solidFill>
                <a:srgbClr val="000000"/>
              </a:solidFill>
            </a:endParaRPr>
          </a:p>
          <a:p>
            <a:pPr indent="-317500" lvl="1" marL="914400" rtl="0">
              <a:lnSpc>
                <a:spcPct val="100000"/>
              </a:lnSpc>
              <a:spcBef>
                <a:spcPts val="1000"/>
              </a:spcBef>
              <a:spcAft>
                <a:spcPts val="0"/>
              </a:spcAft>
              <a:buClr>
                <a:srgbClr val="000000"/>
              </a:buClr>
              <a:buSzPts val="1400"/>
              <a:buChar char="○"/>
            </a:pPr>
            <a:r>
              <a:rPr lang="en">
                <a:solidFill>
                  <a:srgbClr val="000000"/>
                </a:solidFill>
              </a:rPr>
              <a:t>Always pick ‘tails’</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Can be degenerate</a:t>
            </a:r>
            <a:endParaRPr>
              <a:solidFill>
                <a:srgbClr val="000000"/>
              </a:solidFill>
            </a:endParaRPr>
          </a:p>
          <a:p>
            <a:pPr indent="-317500" lvl="1" marL="914400" rtl="0">
              <a:lnSpc>
                <a:spcPct val="100000"/>
              </a:lnSpc>
              <a:spcBef>
                <a:spcPts val="1000"/>
              </a:spcBef>
              <a:spcAft>
                <a:spcPts val="1000"/>
              </a:spcAft>
              <a:buClr>
                <a:srgbClr val="000000"/>
              </a:buClr>
              <a:buSzPts val="1400"/>
              <a:buChar char="○"/>
            </a:pPr>
            <a:r>
              <a:rPr lang="en">
                <a:solidFill>
                  <a:srgbClr val="000000"/>
                </a:solidFill>
              </a:rPr>
              <a:t>Always predict ‘Pizza’ for a coin flip</a:t>
            </a:r>
            <a:endParaRPr>
              <a:solidFill>
                <a:srgbClr val="000000"/>
              </a:solidFill>
            </a:endParaRPr>
          </a:p>
        </p:txBody>
      </p:sp>
      <p:pic>
        <p:nvPicPr>
          <p:cNvPr id="305" name="Shape 305"/>
          <p:cNvPicPr preferRelativeResize="0"/>
          <p:nvPr/>
        </p:nvPicPr>
        <p:blipFill>
          <a:blip r:embed="rId3">
            <a:alphaModFix/>
          </a:blip>
          <a:stretch>
            <a:fillRect/>
          </a:stretch>
        </p:blipFill>
        <p:spPr>
          <a:xfrm>
            <a:off x="3572895" y="0"/>
            <a:ext cx="413128" cy="572699"/>
          </a:xfrm>
          <a:prstGeom prst="rect">
            <a:avLst/>
          </a:prstGeom>
          <a:noFill/>
          <a:ln>
            <a:noFill/>
          </a:ln>
        </p:spPr>
      </p:pic>
      <p:pic>
        <p:nvPicPr>
          <p:cNvPr id="306" name="Shape 306"/>
          <p:cNvPicPr preferRelativeResize="0"/>
          <p:nvPr/>
        </p:nvPicPr>
        <p:blipFill>
          <a:blip r:embed="rId4">
            <a:alphaModFix/>
          </a:blip>
          <a:stretch>
            <a:fillRect/>
          </a:stretch>
        </p:blipFill>
        <p:spPr>
          <a:xfrm>
            <a:off x="8256475" y="1041350"/>
            <a:ext cx="318250" cy="343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nvSpPr>
        <p:spPr>
          <a:xfrm>
            <a:off x="342925" y="712700"/>
            <a:ext cx="8290200" cy="4383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There are many different scoring methods you can use</a:t>
            </a:r>
            <a:endParaRPr sz="1800"/>
          </a:p>
          <a:p>
            <a:pPr indent="-342900" lvl="0" marL="457200" rtl="0">
              <a:spcBef>
                <a:spcPts val="1000"/>
              </a:spcBef>
              <a:spcAft>
                <a:spcPts val="0"/>
              </a:spcAft>
              <a:buSzPts val="1800"/>
              <a:buChar char="●"/>
            </a:pPr>
            <a:r>
              <a:rPr lang="en" sz="1800"/>
              <a:t>They vary in </a:t>
            </a:r>
            <a:endParaRPr sz="1800"/>
          </a:p>
          <a:p>
            <a:pPr indent="-342900" lvl="1" marL="914400" rtl="0">
              <a:spcBef>
                <a:spcPts val="0"/>
              </a:spcBef>
              <a:spcAft>
                <a:spcPts val="0"/>
              </a:spcAft>
              <a:buSzPts val="1800"/>
              <a:buChar char="○"/>
            </a:pPr>
            <a:r>
              <a:rPr lang="en" sz="1800"/>
              <a:t>What kinds of errors they care most about</a:t>
            </a:r>
            <a:endParaRPr sz="1800"/>
          </a:p>
          <a:p>
            <a:pPr indent="-342900" lvl="1" marL="914400" rtl="0">
              <a:spcBef>
                <a:spcPts val="0"/>
              </a:spcBef>
              <a:spcAft>
                <a:spcPts val="0"/>
              </a:spcAft>
              <a:buSzPts val="1800"/>
              <a:buChar char="○"/>
            </a:pPr>
            <a:r>
              <a:rPr lang="en" sz="1800"/>
              <a:t>Whether they take into account chance</a:t>
            </a:r>
            <a:endParaRPr sz="1800"/>
          </a:p>
          <a:p>
            <a:pPr indent="-342900" lvl="1" marL="914400" rtl="0">
              <a:spcBef>
                <a:spcPts val="0"/>
              </a:spcBef>
              <a:spcAft>
                <a:spcPts val="0"/>
              </a:spcAft>
              <a:buSzPts val="1800"/>
              <a:buChar char="○"/>
            </a:pPr>
            <a:r>
              <a:rPr lang="en" sz="1800"/>
              <a:t>How they treat balanced versus imbalanced data</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We’re going to review 5 scoring methods for binary predictions</a:t>
            </a:r>
            <a:endParaRPr sz="1800"/>
          </a:p>
          <a:p>
            <a:pPr indent="-342900" lvl="1" marL="914400" rtl="0">
              <a:spcBef>
                <a:spcPts val="0"/>
              </a:spcBef>
              <a:spcAft>
                <a:spcPts val="0"/>
              </a:spcAft>
              <a:buSzPts val="1800"/>
              <a:buChar char="○"/>
            </a:pPr>
            <a:r>
              <a:rPr lang="en" sz="1800"/>
              <a:t>Confusion matrix</a:t>
            </a:r>
            <a:endParaRPr sz="1800"/>
          </a:p>
          <a:p>
            <a:pPr indent="-342900" lvl="1" marL="914400" rtl="0">
              <a:spcBef>
                <a:spcPts val="0"/>
              </a:spcBef>
              <a:spcAft>
                <a:spcPts val="0"/>
              </a:spcAft>
              <a:buSzPts val="1800"/>
              <a:buChar char="○"/>
            </a:pPr>
            <a:r>
              <a:rPr lang="en" sz="1800"/>
              <a:t>Accuracy</a:t>
            </a:r>
            <a:endParaRPr sz="1800"/>
          </a:p>
          <a:p>
            <a:pPr indent="-342900" lvl="1" marL="914400" rtl="0">
              <a:spcBef>
                <a:spcPts val="0"/>
              </a:spcBef>
              <a:spcAft>
                <a:spcPts val="0"/>
              </a:spcAft>
              <a:buSzPts val="1800"/>
              <a:buChar char="○"/>
            </a:pPr>
            <a:r>
              <a:rPr lang="en" sz="1800"/>
              <a:t>Precision</a:t>
            </a:r>
            <a:endParaRPr sz="1800"/>
          </a:p>
          <a:p>
            <a:pPr indent="-342900" lvl="1" marL="914400" rtl="0">
              <a:spcBef>
                <a:spcPts val="0"/>
              </a:spcBef>
              <a:spcAft>
                <a:spcPts val="0"/>
              </a:spcAft>
              <a:buSzPts val="1800"/>
              <a:buChar char="○"/>
            </a:pPr>
            <a:r>
              <a:rPr lang="en" sz="1800"/>
              <a:t>Recall</a:t>
            </a:r>
            <a:endParaRPr sz="1800"/>
          </a:p>
          <a:p>
            <a:pPr indent="-342900" lvl="1" marL="914400" rtl="0">
              <a:spcBef>
                <a:spcPts val="0"/>
              </a:spcBef>
              <a:spcAft>
                <a:spcPts val="0"/>
              </a:spcAft>
              <a:buSzPts val="1800"/>
              <a:buChar char="○"/>
            </a:pPr>
            <a:r>
              <a:rPr lang="en" sz="1800"/>
              <a:t>F-1</a:t>
            </a:r>
            <a:endParaRPr sz="1800"/>
          </a:p>
        </p:txBody>
      </p:sp>
      <p:sp>
        <p:nvSpPr>
          <p:cNvPr id="312" name="Shape 312"/>
          <p:cNvSpPr txBox="1"/>
          <p:nvPr>
            <p:ph type="title"/>
          </p:nvPr>
        </p:nvSpPr>
        <p:spPr>
          <a:xfrm>
            <a:off x="0" y="0"/>
            <a:ext cx="36174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Comparing       and </a:t>
            </a:r>
            <a:endParaRPr/>
          </a:p>
        </p:txBody>
      </p:sp>
      <p:pic>
        <p:nvPicPr>
          <p:cNvPr id="313" name="Shape 313"/>
          <p:cNvPicPr preferRelativeResize="0"/>
          <p:nvPr/>
        </p:nvPicPr>
        <p:blipFill>
          <a:blip r:embed="rId3">
            <a:alphaModFix/>
          </a:blip>
          <a:stretch>
            <a:fillRect/>
          </a:stretch>
        </p:blipFill>
        <p:spPr>
          <a:xfrm>
            <a:off x="3192282" y="0"/>
            <a:ext cx="353218" cy="489651"/>
          </a:xfrm>
          <a:prstGeom prst="rect">
            <a:avLst/>
          </a:prstGeom>
          <a:noFill/>
          <a:ln>
            <a:noFill/>
          </a:ln>
        </p:spPr>
      </p:pic>
      <p:pic>
        <p:nvPicPr>
          <p:cNvPr id="314" name="Shape 314"/>
          <p:cNvPicPr preferRelativeResize="0"/>
          <p:nvPr/>
        </p:nvPicPr>
        <p:blipFill>
          <a:blip r:embed="rId4">
            <a:alphaModFix/>
          </a:blip>
          <a:stretch>
            <a:fillRect/>
          </a:stretch>
        </p:blipFill>
        <p:spPr>
          <a:xfrm>
            <a:off x="2131348" y="83038"/>
            <a:ext cx="376500" cy="406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idx="1" type="body"/>
          </p:nvPr>
        </p:nvSpPr>
        <p:spPr>
          <a:xfrm>
            <a:off x="311700" y="572700"/>
            <a:ext cx="8520600" cy="34164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chemeClr val="dk1"/>
              </a:buClr>
              <a:buSzPts val="1400"/>
              <a:buChar char="●"/>
            </a:pPr>
            <a:r>
              <a:rPr lang="en" sz="1400">
                <a:solidFill>
                  <a:schemeClr val="dk1"/>
                </a:solidFill>
              </a:rPr>
              <a:t>For any observation i, there are 4 possible combinations</a:t>
            </a:r>
            <a:endParaRPr sz="1400">
              <a:solidFill>
                <a:schemeClr val="dk1"/>
              </a:solidFill>
            </a:endParaRPr>
          </a:p>
          <a:p>
            <a:pPr indent="-317500" lvl="1" marL="914400" rtl="0">
              <a:lnSpc>
                <a:spcPct val="100000"/>
              </a:lnSpc>
              <a:spcBef>
                <a:spcPts val="0"/>
              </a:spcBef>
              <a:spcAft>
                <a:spcPts val="0"/>
              </a:spcAft>
              <a:buClr>
                <a:schemeClr val="dk1"/>
              </a:buClr>
              <a:buSzPts val="1400"/>
              <a:buChar char="○"/>
            </a:pPr>
            <a:r>
              <a:rPr lang="en">
                <a:solidFill>
                  <a:schemeClr val="dk1"/>
                </a:solidFill>
              </a:rPr>
              <a:t>True Negative</a:t>
            </a:r>
            <a:endParaRPr>
              <a:solidFill>
                <a:schemeClr val="dk1"/>
              </a:solidFill>
            </a:endParaRPr>
          </a:p>
          <a:p>
            <a:pPr indent="0" lvl="0" marL="914400" rtl="0">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1" marL="914400" rtl="0">
              <a:lnSpc>
                <a:spcPct val="100000"/>
              </a:lnSpc>
              <a:spcBef>
                <a:spcPts val="0"/>
              </a:spcBef>
              <a:spcAft>
                <a:spcPts val="0"/>
              </a:spcAft>
              <a:buClr>
                <a:schemeClr val="dk1"/>
              </a:buClr>
              <a:buSzPts val="1400"/>
              <a:buChar char="○"/>
            </a:pPr>
            <a:r>
              <a:rPr lang="en">
                <a:solidFill>
                  <a:schemeClr val="dk1"/>
                </a:solidFill>
              </a:rPr>
              <a:t>True Positive</a:t>
            </a:r>
            <a:endParaRPr>
              <a:solidFill>
                <a:schemeClr val="dk1"/>
              </a:solidFill>
            </a:endParaRPr>
          </a:p>
          <a:p>
            <a:pPr indent="0" lvl="0" marL="914400" rtl="0">
              <a:lnSpc>
                <a:spcPct val="100000"/>
              </a:lnSpc>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317500" lvl="1" marL="914400" rtl="0">
              <a:lnSpc>
                <a:spcPct val="100000"/>
              </a:lnSpc>
              <a:spcBef>
                <a:spcPts val="0"/>
              </a:spcBef>
              <a:spcAft>
                <a:spcPts val="0"/>
              </a:spcAft>
              <a:buClr>
                <a:schemeClr val="dk1"/>
              </a:buClr>
              <a:buSzPts val="1400"/>
              <a:buChar char="○"/>
            </a:pPr>
            <a:r>
              <a:rPr lang="en">
                <a:solidFill>
                  <a:schemeClr val="dk1"/>
                </a:solidFill>
              </a:rPr>
              <a:t>False Positive</a:t>
            </a:r>
            <a:endParaRPr>
              <a:solidFill>
                <a:schemeClr val="dk1"/>
              </a:solidFill>
            </a:endParaRPr>
          </a:p>
          <a:p>
            <a:pPr indent="0" lvl="0" marL="914400" rtl="0">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1" marL="914400" rtl="0">
              <a:lnSpc>
                <a:spcPct val="100000"/>
              </a:lnSpc>
              <a:spcBef>
                <a:spcPts val="0"/>
              </a:spcBef>
              <a:spcAft>
                <a:spcPts val="0"/>
              </a:spcAft>
              <a:buClr>
                <a:schemeClr val="dk1"/>
              </a:buClr>
              <a:buSzPts val="1400"/>
              <a:buChar char="○"/>
            </a:pPr>
            <a:r>
              <a:rPr lang="en">
                <a:solidFill>
                  <a:schemeClr val="dk1"/>
                </a:solidFill>
              </a:rPr>
              <a:t>False Negative</a:t>
            </a:r>
            <a:endParaRPr>
              <a:solidFill>
                <a:schemeClr val="dk1"/>
              </a:solidFill>
            </a:endParaRPr>
          </a:p>
          <a:p>
            <a:pPr indent="0" lvl="0" marL="0">
              <a:spcBef>
                <a:spcPts val="0"/>
              </a:spcBef>
              <a:spcAft>
                <a:spcPts val="1600"/>
              </a:spcAft>
              <a:buNone/>
            </a:pPr>
            <a:r>
              <a:t/>
            </a:r>
            <a:endParaRPr/>
          </a:p>
        </p:txBody>
      </p:sp>
      <p:pic>
        <p:nvPicPr>
          <p:cNvPr id="320" name="Shape 320"/>
          <p:cNvPicPr preferRelativeResize="0"/>
          <p:nvPr/>
        </p:nvPicPr>
        <p:blipFill>
          <a:blip r:embed="rId3">
            <a:alphaModFix/>
          </a:blip>
          <a:stretch>
            <a:fillRect/>
          </a:stretch>
        </p:blipFill>
        <p:spPr>
          <a:xfrm>
            <a:off x="2531950" y="879450"/>
            <a:ext cx="1594024" cy="278950"/>
          </a:xfrm>
          <a:prstGeom prst="rect">
            <a:avLst/>
          </a:prstGeom>
          <a:noFill/>
          <a:ln>
            <a:noFill/>
          </a:ln>
        </p:spPr>
      </p:pic>
      <p:pic>
        <p:nvPicPr>
          <p:cNvPr id="321" name="Shape 321"/>
          <p:cNvPicPr preferRelativeResize="0"/>
          <p:nvPr/>
        </p:nvPicPr>
        <p:blipFill>
          <a:blip r:embed="rId4">
            <a:alphaModFix/>
          </a:blip>
          <a:stretch>
            <a:fillRect/>
          </a:stretch>
        </p:blipFill>
        <p:spPr>
          <a:xfrm>
            <a:off x="2492225" y="1362300"/>
            <a:ext cx="1594076" cy="278950"/>
          </a:xfrm>
          <a:prstGeom prst="rect">
            <a:avLst/>
          </a:prstGeom>
          <a:noFill/>
          <a:ln>
            <a:noFill/>
          </a:ln>
        </p:spPr>
      </p:pic>
      <p:pic>
        <p:nvPicPr>
          <p:cNvPr id="322" name="Shape 322"/>
          <p:cNvPicPr preferRelativeResize="0"/>
          <p:nvPr/>
        </p:nvPicPr>
        <p:blipFill>
          <a:blip r:embed="rId5">
            <a:alphaModFix/>
          </a:blip>
          <a:stretch>
            <a:fillRect/>
          </a:stretch>
        </p:blipFill>
        <p:spPr>
          <a:xfrm>
            <a:off x="2492224" y="1736648"/>
            <a:ext cx="1594074" cy="292912"/>
          </a:xfrm>
          <a:prstGeom prst="rect">
            <a:avLst/>
          </a:prstGeom>
          <a:noFill/>
          <a:ln>
            <a:noFill/>
          </a:ln>
        </p:spPr>
      </p:pic>
      <p:pic>
        <p:nvPicPr>
          <p:cNvPr id="323" name="Shape 323"/>
          <p:cNvPicPr preferRelativeResize="0"/>
          <p:nvPr/>
        </p:nvPicPr>
        <p:blipFill>
          <a:blip r:embed="rId6">
            <a:alphaModFix/>
          </a:blip>
          <a:stretch>
            <a:fillRect/>
          </a:stretch>
        </p:blipFill>
        <p:spPr>
          <a:xfrm>
            <a:off x="2531961" y="2124950"/>
            <a:ext cx="1594014" cy="292900"/>
          </a:xfrm>
          <a:prstGeom prst="rect">
            <a:avLst/>
          </a:prstGeom>
          <a:noFill/>
          <a:ln>
            <a:noFill/>
          </a:ln>
        </p:spPr>
      </p:pic>
      <p:pic>
        <p:nvPicPr>
          <p:cNvPr id="324" name="Shape 324"/>
          <p:cNvPicPr preferRelativeResize="0"/>
          <p:nvPr/>
        </p:nvPicPr>
        <p:blipFill rotWithShape="1">
          <a:blip r:embed="rId7">
            <a:alphaModFix/>
          </a:blip>
          <a:srcRect b="9234" l="6719" r="2230" t="8898"/>
          <a:stretch/>
        </p:blipFill>
        <p:spPr>
          <a:xfrm>
            <a:off x="6004817" y="0"/>
            <a:ext cx="3139183" cy="2116900"/>
          </a:xfrm>
          <a:prstGeom prst="rect">
            <a:avLst/>
          </a:prstGeom>
          <a:noFill/>
          <a:ln>
            <a:noFill/>
          </a:ln>
        </p:spPr>
      </p:pic>
      <p:pic>
        <p:nvPicPr>
          <p:cNvPr id="325" name="Shape 325"/>
          <p:cNvPicPr preferRelativeResize="0"/>
          <p:nvPr/>
        </p:nvPicPr>
        <p:blipFill>
          <a:blip r:embed="rId8">
            <a:alphaModFix/>
          </a:blip>
          <a:stretch>
            <a:fillRect/>
          </a:stretch>
        </p:blipFill>
        <p:spPr>
          <a:xfrm>
            <a:off x="0" y="2973000"/>
            <a:ext cx="9143998" cy="2116888"/>
          </a:xfrm>
          <a:prstGeom prst="rect">
            <a:avLst/>
          </a:prstGeom>
          <a:noFill/>
          <a:ln>
            <a:noFill/>
          </a:ln>
        </p:spPr>
      </p:pic>
      <p:sp>
        <p:nvSpPr>
          <p:cNvPr id="326" name="Shape 3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Scoring Binary Classification Rates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this course?</a:t>
            </a:r>
            <a:endParaRPr/>
          </a:p>
        </p:txBody>
      </p:sp>
      <p:sp>
        <p:nvSpPr>
          <p:cNvPr id="73" name="Shape 73"/>
          <p:cNvSpPr txBox="1"/>
          <p:nvPr>
            <p:ph idx="1" type="body"/>
          </p:nvPr>
        </p:nvSpPr>
        <p:spPr>
          <a:xfrm>
            <a:off x="311700" y="874275"/>
            <a:ext cx="8520600" cy="3940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6 hour introduction to machine learning lecture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3 Hours a day</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1:15, 15 min break, 1:15, 15 min break</a:t>
            </a:r>
            <a:endParaRPr>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A </a:t>
            </a:r>
            <a:r>
              <a:rPr lang="en">
                <a:solidFill>
                  <a:srgbClr val="000000"/>
                </a:solidFill>
              </a:rPr>
              <a:t>github</a:t>
            </a:r>
            <a:r>
              <a:rPr lang="en">
                <a:solidFill>
                  <a:srgbClr val="000000"/>
                </a:solidFill>
              </a:rPr>
              <a:t> repository</a:t>
            </a:r>
            <a:endParaRPr>
              <a:solidFill>
                <a:srgbClr val="000000"/>
              </a:solidFill>
            </a:endParaRPr>
          </a:p>
          <a:p>
            <a:pPr indent="-317500" lvl="1" marL="914400" rtl="0">
              <a:spcBef>
                <a:spcPts val="0"/>
              </a:spcBef>
              <a:spcAft>
                <a:spcPts val="0"/>
              </a:spcAft>
              <a:buClr>
                <a:srgbClr val="000000"/>
              </a:buClr>
              <a:buSzPts val="1400"/>
              <a:buChar char="○"/>
            </a:pPr>
            <a:r>
              <a:rPr lang="en" u="sng">
                <a:solidFill>
                  <a:schemeClr val="hlink"/>
                </a:solidFill>
                <a:hlinkClick r:id="rId3"/>
              </a:rPr>
              <a:t>https://github.com/CenterForPeaceAndSecurityStudies/IntroductiontoMachineLearning/</a:t>
            </a:r>
            <a:endParaRPr>
              <a:solidFill>
                <a:srgbClr val="000000"/>
              </a:solidFill>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Plan of the Course</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Day 1 </a:t>
            </a:r>
            <a:endParaRPr>
              <a:solidFill>
                <a:schemeClr val="dk1"/>
              </a:solidFill>
            </a:endParaRPr>
          </a:p>
          <a:p>
            <a:pPr indent="-317500" lvl="2" marL="1371600" marR="0" rtl="0" algn="l">
              <a:lnSpc>
                <a:spcPct val="115000"/>
              </a:lnSpc>
              <a:spcBef>
                <a:spcPts val="0"/>
              </a:spcBef>
              <a:spcAft>
                <a:spcPts val="0"/>
              </a:spcAft>
              <a:buClr>
                <a:schemeClr val="dk1"/>
              </a:buClr>
              <a:buSzPts val="1400"/>
              <a:buChar char="■"/>
            </a:pPr>
            <a:r>
              <a:rPr lang="en">
                <a:solidFill>
                  <a:schemeClr val="dk1"/>
                </a:solidFill>
              </a:rPr>
              <a:t>1A Information Theory</a:t>
            </a:r>
            <a:endParaRPr>
              <a:solidFill>
                <a:schemeClr val="dk1"/>
              </a:solidFill>
            </a:endParaRPr>
          </a:p>
          <a:p>
            <a:pPr indent="-317500" lvl="2" marL="1371600" marR="0" rtl="0" algn="l">
              <a:lnSpc>
                <a:spcPct val="115000"/>
              </a:lnSpc>
              <a:spcBef>
                <a:spcPts val="0"/>
              </a:spcBef>
              <a:spcAft>
                <a:spcPts val="0"/>
              </a:spcAft>
              <a:buClr>
                <a:schemeClr val="dk1"/>
              </a:buClr>
              <a:buSzPts val="1400"/>
              <a:buChar char="■"/>
            </a:pPr>
            <a:r>
              <a:rPr lang="en">
                <a:solidFill>
                  <a:schemeClr val="dk1"/>
                </a:solidFill>
              </a:rPr>
              <a:t>1B Problems in Learning</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Day 2 </a:t>
            </a:r>
            <a:endParaRPr>
              <a:solidFill>
                <a:schemeClr val="dk1"/>
              </a:solidFill>
            </a:endParaRPr>
          </a:p>
          <a:p>
            <a:pPr indent="-317500" lvl="2" marL="1371600" marR="0" rtl="0" algn="l">
              <a:lnSpc>
                <a:spcPct val="115000"/>
              </a:lnSpc>
              <a:spcBef>
                <a:spcPts val="0"/>
              </a:spcBef>
              <a:spcAft>
                <a:spcPts val="0"/>
              </a:spcAft>
              <a:buClr>
                <a:schemeClr val="dk1"/>
              </a:buClr>
              <a:buSzPts val="1400"/>
              <a:buChar char="■"/>
            </a:pPr>
            <a:r>
              <a:rPr lang="en">
                <a:solidFill>
                  <a:schemeClr val="dk1"/>
                </a:solidFill>
              </a:rPr>
              <a:t>2A Solutions for learning in Supervised Settings</a:t>
            </a:r>
            <a:endParaRPr>
              <a:solidFill>
                <a:schemeClr val="dk1"/>
              </a:solidFill>
            </a:endParaRPr>
          </a:p>
          <a:p>
            <a:pPr indent="-317500" lvl="2" marL="1371600" marR="0" rtl="0" algn="l">
              <a:lnSpc>
                <a:spcPct val="115000"/>
              </a:lnSpc>
              <a:spcBef>
                <a:spcPts val="0"/>
              </a:spcBef>
              <a:spcAft>
                <a:spcPts val="0"/>
              </a:spcAft>
              <a:buClr>
                <a:schemeClr val="dk1"/>
              </a:buClr>
              <a:buSzPts val="1400"/>
              <a:buChar char="■"/>
            </a:pPr>
            <a:r>
              <a:rPr lang="en">
                <a:solidFill>
                  <a:schemeClr val="dk1"/>
                </a:solidFill>
              </a:rPr>
              <a:t>2B </a:t>
            </a:r>
            <a:r>
              <a:rPr lang="en">
                <a:solidFill>
                  <a:schemeClr val="dk1"/>
                </a:solidFill>
              </a:rPr>
              <a:t>Solutions for learning in Unsupervised Settings</a:t>
            </a:r>
            <a:endParaRPr>
              <a:solidFill>
                <a:schemeClr val="dk1"/>
              </a:solidFill>
            </a:endParaRPr>
          </a:p>
          <a:p>
            <a:pPr indent="0" lvl="0" marL="0">
              <a:spcBef>
                <a:spcPts val="1600"/>
              </a:spcBef>
              <a:spcAft>
                <a:spcPts val="1600"/>
              </a:spcAft>
              <a:buNone/>
            </a:pPr>
            <a:r>
              <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0" y="0"/>
            <a:ext cx="36174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Confusion Matrix</a:t>
            </a:r>
            <a:endParaRPr/>
          </a:p>
        </p:txBody>
      </p:sp>
      <p:sp>
        <p:nvSpPr>
          <p:cNvPr id="332" name="Shape 332"/>
          <p:cNvSpPr txBox="1"/>
          <p:nvPr>
            <p:ph idx="1" type="body"/>
          </p:nvPr>
        </p:nvSpPr>
        <p:spPr>
          <a:xfrm>
            <a:off x="26925" y="715450"/>
            <a:ext cx="5076300" cy="4132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Compare Breast Cancer outcome to itself and three kinds of coin flips</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Confusion Matrix</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True state on the Y axis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Predicted state on the X axis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Diagonal is correct predictions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Off diagonal are incorrect predictions</a:t>
            </a:r>
            <a:endParaRPr>
              <a:solidFill>
                <a:srgbClr val="000000"/>
              </a:solidFill>
            </a:endParaRPr>
          </a:p>
          <a:p>
            <a:pPr indent="0" lvl="0" marL="457200" rtl="0">
              <a:spcBef>
                <a:spcPts val="1000"/>
              </a:spcBef>
              <a:spcAft>
                <a:spcPts val="1600"/>
              </a:spcAft>
              <a:buNone/>
            </a:pPr>
            <a:r>
              <a:t/>
            </a:r>
            <a:endParaRPr>
              <a:solidFill>
                <a:srgbClr val="000000"/>
              </a:solidFill>
            </a:endParaRPr>
          </a:p>
        </p:txBody>
      </p:sp>
      <p:pic>
        <p:nvPicPr>
          <p:cNvPr id="333" name="Shape 333"/>
          <p:cNvPicPr preferRelativeResize="0"/>
          <p:nvPr/>
        </p:nvPicPr>
        <p:blipFill>
          <a:blip r:embed="rId3">
            <a:alphaModFix/>
          </a:blip>
          <a:stretch>
            <a:fillRect/>
          </a:stretch>
        </p:blipFill>
        <p:spPr>
          <a:xfrm>
            <a:off x="6401486" y="0"/>
            <a:ext cx="2803014" cy="4991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Accuracy</a:t>
            </a:r>
            <a:endParaRPr/>
          </a:p>
        </p:txBody>
      </p:sp>
      <p:sp>
        <p:nvSpPr>
          <p:cNvPr id="339" name="Shape 339"/>
          <p:cNvSpPr txBox="1"/>
          <p:nvPr>
            <p:ph idx="1" type="body"/>
          </p:nvPr>
        </p:nvSpPr>
        <p:spPr>
          <a:xfrm>
            <a:off x="-60500" y="1319550"/>
            <a:ext cx="5237700" cy="376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Accuracy - the percentage of correct predictions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Pros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Easy to understand, just like a score on a test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Bounded and monotonic 0.0 - 1.0</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Weights all four types of errors equally (good for balanced data)</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Bad for unbalanced data. A receiver that just predicted 0 no matter what message was sent could have high accuracy if Y contained few 1s.</a:t>
            </a:r>
            <a:endParaRPr/>
          </a:p>
        </p:txBody>
      </p:sp>
      <p:pic>
        <p:nvPicPr>
          <p:cNvPr id="340" name="Shape 340"/>
          <p:cNvPicPr preferRelativeResize="0"/>
          <p:nvPr/>
        </p:nvPicPr>
        <p:blipFill rotWithShape="1">
          <a:blip r:embed="rId3">
            <a:alphaModFix/>
          </a:blip>
          <a:srcRect b="73240" l="81071" r="0" t="12882"/>
          <a:stretch/>
        </p:blipFill>
        <p:spPr>
          <a:xfrm>
            <a:off x="338600" y="686400"/>
            <a:ext cx="3039349" cy="519450"/>
          </a:xfrm>
          <a:prstGeom prst="rect">
            <a:avLst/>
          </a:prstGeom>
          <a:noFill/>
          <a:ln>
            <a:noFill/>
          </a:ln>
        </p:spPr>
      </p:pic>
      <p:pic>
        <p:nvPicPr>
          <p:cNvPr id="341" name="Shape 341"/>
          <p:cNvPicPr preferRelativeResize="0"/>
          <p:nvPr/>
        </p:nvPicPr>
        <p:blipFill>
          <a:blip r:embed="rId4">
            <a:alphaModFix/>
          </a:blip>
          <a:stretch>
            <a:fillRect/>
          </a:stretch>
        </p:blipFill>
        <p:spPr>
          <a:xfrm>
            <a:off x="5085975" y="450475"/>
            <a:ext cx="4058025" cy="41618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idx="1" type="body"/>
          </p:nvPr>
        </p:nvSpPr>
        <p:spPr>
          <a:xfrm>
            <a:off x="208425" y="1351425"/>
            <a:ext cx="4921500" cy="3694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Precision - the percentage of correctly predicted positives as a fraction of predicted positives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If you see a positive prediction, how often is to be correct?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Needle in a haystack - find the few positive cases among a sea of negative ones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Bounded and monotonic 0.0 - 1.0</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Penalizes over-guessing positives</a:t>
            </a:r>
            <a:endParaRPr>
              <a:solidFill>
                <a:srgbClr val="000000"/>
              </a:solidFill>
            </a:endParaRPr>
          </a:p>
          <a:p>
            <a:pPr indent="0" lvl="0" marL="457200" rtl="0">
              <a:spcBef>
                <a:spcPts val="1600"/>
              </a:spcBef>
              <a:spcAft>
                <a:spcPts val="1600"/>
              </a:spcAft>
              <a:buNone/>
            </a:pPr>
            <a:r>
              <a:t/>
            </a:r>
            <a:endParaRPr>
              <a:solidFill>
                <a:srgbClr val="000000"/>
              </a:solidFill>
            </a:endParaRPr>
          </a:p>
        </p:txBody>
      </p:sp>
      <p:sp>
        <p:nvSpPr>
          <p:cNvPr id="347" name="Shape 347"/>
          <p:cNvSpPr txBox="1"/>
          <p:nvPr>
            <p:ph type="title"/>
          </p:nvPr>
        </p:nvSpPr>
        <p:spPr>
          <a:xfrm>
            <a:off x="0" y="-105550"/>
            <a:ext cx="9144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Precision</a:t>
            </a:r>
            <a:endParaRPr/>
          </a:p>
        </p:txBody>
      </p:sp>
      <p:pic>
        <p:nvPicPr>
          <p:cNvPr id="348" name="Shape 348"/>
          <p:cNvPicPr preferRelativeResize="0"/>
          <p:nvPr/>
        </p:nvPicPr>
        <p:blipFill>
          <a:blip r:embed="rId3">
            <a:alphaModFix/>
          </a:blip>
          <a:stretch>
            <a:fillRect/>
          </a:stretch>
        </p:blipFill>
        <p:spPr>
          <a:xfrm>
            <a:off x="793800" y="776477"/>
            <a:ext cx="2012268" cy="542250"/>
          </a:xfrm>
          <a:prstGeom prst="rect">
            <a:avLst/>
          </a:prstGeom>
          <a:noFill/>
          <a:ln>
            <a:noFill/>
          </a:ln>
        </p:spPr>
      </p:pic>
      <p:pic>
        <p:nvPicPr>
          <p:cNvPr id="349" name="Shape 349"/>
          <p:cNvPicPr preferRelativeResize="0"/>
          <p:nvPr/>
        </p:nvPicPr>
        <p:blipFill>
          <a:blip r:embed="rId4">
            <a:alphaModFix/>
          </a:blip>
          <a:stretch>
            <a:fillRect/>
          </a:stretch>
        </p:blipFill>
        <p:spPr>
          <a:xfrm>
            <a:off x="5129925" y="0"/>
            <a:ext cx="4014075" cy="43576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idx="1" type="body"/>
          </p:nvPr>
        </p:nvSpPr>
        <p:spPr>
          <a:xfrm>
            <a:off x="0" y="1331250"/>
            <a:ext cx="4975500" cy="345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Recall - Percentage of positive cases correctly predicted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Of the positives how many did we get right?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Questioning all the relevant suspects - If there’s a prison break, you don’t care how many pedestrians you stop and question around the prison, just that all of the inmates are found and questioned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Bounded and monotonic 0.0 - 1.0</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Penalizes missing positives</a:t>
            </a:r>
            <a:endParaRPr>
              <a:solidFill>
                <a:srgbClr val="000000"/>
              </a:solidFill>
            </a:endParaRPr>
          </a:p>
          <a:p>
            <a:pPr indent="0" lvl="0" marL="457200" rtl="0">
              <a:spcBef>
                <a:spcPts val="1600"/>
              </a:spcBef>
              <a:spcAft>
                <a:spcPts val="1600"/>
              </a:spcAft>
              <a:buNone/>
            </a:pPr>
            <a:r>
              <a:t/>
            </a:r>
            <a:endParaRPr>
              <a:solidFill>
                <a:srgbClr val="000000"/>
              </a:solidFill>
            </a:endParaRPr>
          </a:p>
        </p:txBody>
      </p:sp>
      <p:sp>
        <p:nvSpPr>
          <p:cNvPr id="355" name="Shape 355"/>
          <p:cNvSpPr txBox="1"/>
          <p:nvPr>
            <p:ph type="title"/>
          </p:nvPr>
        </p:nvSpPr>
        <p:spPr>
          <a:xfrm>
            <a:off x="0" y="-105550"/>
            <a:ext cx="9144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Recall</a:t>
            </a:r>
            <a:endParaRPr/>
          </a:p>
        </p:txBody>
      </p:sp>
      <p:pic>
        <p:nvPicPr>
          <p:cNvPr id="356" name="Shape 356"/>
          <p:cNvPicPr preferRelativeResize="0"/>
          <p:nvPr/>
        </p:nvPicPr>
        <p:blipFill>
          <a:blip r:embed="rId3">
            <a:alphaModFix/>
          </a:blip>
          <a:stretch>
            <a:fillRect/>
          </a:stretch>
        </p:blipFill>
        <p:spPr>
          <a:xfrm>
            <a:off x="534375" y="625650"/>
            <a:ext cx="2063850" cy="640500"/>
          </a:xfrm>
          <a:prstGeom prst="rect">
            <a:avLst/>
          </a:prstGeom>
          <a:noFill/>
          <a:ln>
            <a:noFill/>
          </a:ln>
        </p:spPr>
      </p:pic>
      <p:pic>
        <p:nvPicPr>
          <p:cNvPr id="357" name="Shape 357"/>
          <p:cNvPicPr preferRelativeResize="0"/>
          <p:nvPr/>
        </p:nvPicPr>
        <p:blipFill>
          <a:blip r:embed="rId4">
            <a:alphaModFix/>
          </a:blip>
          <a:stretch>
            <a:fillRect/>
          </a:stretch>
        </p:blipFill>
        <p:spPr>
          <a:xfrm>
            <a:off x="5280300" y="290100"/>
            <a:ext cx="3863700" cy="43523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Combining Precision and Recall - F1 Score</a:t>
            </a:r>
            <a:endParaRPr/>
          </a:p>
        </p:txBody>
      </p:sp>
      <p:pic>
        <p:nvPicPr>
          <p:cNvPr id="363" name="Shape 363"/>
          <p:cNvPicPr preferRelativeResize="0"/>
          <p:nvPr/>
        </p:nvPicPr>
        <p:blipFill>
          <a:blip r:embed="rId3">
            <a:alphaModFix/>
          </a:blip>
          <a:stretch>
            <a:fillRect/>
          </a:stretch>
        </p:blipFill>
        <p:spPr>
          <a:xfrm>
            <a:off x="79600" y="798050"/>
            <a:ext cx="4367625" cy="689625"/>
          </a:xfrm>
          <a:prstGeom prst="rect">
            <a:avLst/>
          </a:prstGeom>
          <a:noFill/>
          <a:ln>
            <a:noFill/>
          </a:ln>
        </p:spPr>
      </p:pic>
      <p:sp>
        <p:nvSpPr>
          <p:cNvPr id="364" name="Shape 364"/>
          <p:cNvSpPr txBox="1"/>
          <p:nvPr>
            <p:ph idx="1" type="body"/>
          </p:nvPr>
        </p:nvSpPr>
        <p:spPr>
          <a:xfrm>
            <a:off x="-73975" y="1619050"/>
            <a:ext cx="5526900" cy="2460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
                <a:solidFill>
                  <a:srgbClr val="000000"/>
                </a:solidFill>
              </a:rPr>
              <a:t>Scored 0 to 1, higher is better</a:t>
            </a:r>
            <a:endParaRPr>
              <a:solidFill>
                <a:srgbClr val="000000"/>
              </a:solidFill>
            </a:endParaRPr>
          </a:p>
          <a:p>
            <a:pPr indent="-342900" lvl="0" marL="457200" marR="0" rtl="0" algn="l">
              <a:lnSpc>
                <a:spcPct val="115000"/>
              </a:lnSpc>
              <a:spcBef>
                <a:spcPts val="0"/>
              </a:spcBef>
              <a:spcAft>
                <a:spcPts val="0"/>
              </a:spcAft>
              <a:buClr>
                <a:srgbClr val="000000"/>
              </a:buClr>
              <a:buSzPts val="1800"/>
              <a:buFont typeface="Arial"/>
              <a:buChar char="●"/>
            </a:pPr>
            <a:r>
              <a:rPr lang="en">
                <a:solidFill>
                  <a:srgbClr val="000000"/>
                </a:solidFill>
              </a:rPr>
              <a:t>Also Known As</a:t>
            </a:r>
            <a:endParaRPr>
              <a:solidFill>
                <a:srgbClr val="000000"/>
              </a:solidFill>
            </a:endParaRPr>
          </a:p>
          <a:p>
            <a:pPr indent="-317500" lvl="1" marL="914400" marR="0" rtl="0" algn="l">
              <a:lnSpc>
                <a:spcPct val="115000"/>
              </a:lnSpc>
              <a:spcBef>
                <a:spcPts val="0"/>
              </a:spcBef>
              <a:spcAft>
                <a:spcPts val="0"/>
              </a:spcAft>
              <a:buClr>
                <a:srgbClr val="000000"/>
              </a:buClr>
              <a:buSzPts val="1400"/>
              <a:buChar char="○"/>
            </a:pPr>
            <a:r>
              <a:rPr lang="en">
                <a:solidFill>
                  <a:srgbClr val="000000"/>
                </a:solidFill>
              </a:rPr>
              <a:t>Dice Similarity (Sørensen–Dice coefficient)</a:t>
            </a:r>
            <a:endParaRPr>
              <a:solidFill>
                <a:srgbClr val="000000"/>
              </a:solidFill>
            </a:endParaRPr>
          </a:p>
          <a:p>
            <a:pPr indent="-317500" lvl="1" marL="914400" marR="0" rtl="0" algn="l">
              <a:lnSpc>
                <a:spcPct val="115000"/>
              </a:lnSpc>
              <a:spcBef>
                <a:spcPts val="0"/>
              </a:spcBef>
              <a:spcAft>
                <a:spcPts val="0"/>
              </a:spcAft>
              <a:buClr>
                <a:srgbClr val="000000"/>
              </a:buClr>
              <a:buSzPts val="1400"/>
              <a:buChar char="○"/>
            </a:pPr>
            <a:r>
              <a:rPr lang="en">
                <a:solidFill>
                  <a:srgbClr val="000000"/>
                </a:solidFill>
              </a:rPr>
              <a:t>Harmonic mean of precision and recall</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Uses</a:t>
            </a:r>
            <a:endParaRPr>
              <a:solidFill>
                <a:srgbClr val="000000"/>
              </a:solidFill>
            </a:endParaRPr>
          </a:p>
          <a:p>
            <a:pPr indent="-317500" lvl="1" marL="914400" marR="0" rtl="0" algn="l">
              <a:lnSpc>
                <a:spcPct val="115000"/>
              </a:lnSpc>
              <a:spcBef>
                <a:spcPts val="0"/>
              </a:spcBef>
              <a:spcAft>
                <a:spcPts val="0"/>
              </a:spcAft>
              <a:buClr>
                <a:srgbClr val="000000"/>
              </a:buClr>
              <a:buSzPts val="1400"/>
              <a:buChar char="○"/>
            </a:pPr>
            <a:r>
              <a:rPr lang="en">
                <a:solidFill>
                  <a:srgbClr val="000000"/>
                </a:solidFill>
              </a:rPr>
              <a:t>Search engines - Return all the relevant documents from a sea of irrelevant ones but no more than needed</a:t>
            </a:r>
            <a:endParaRPr>
              <a:solidFill>
                <a:srgbClr val="000000"/>
              </a:solidFill>
            </a:endParaRPr>
          </a:p>
        </p:txBody>
      </p:sp>
      <p:pic>
        <p:nvPicPr>
          <p:cNvPr id="365" name="Shape 365"/>
          <p:cNvPicPr preferRelativeResize="0"/>
          <p:nvPr/>
        </p:nvPicPr>
        <p:blipFill>
          <a:blip r:embed="rId4">
            <a:alphaModFix/>
          </a:blip>
          <a:stretch>
            <a:fillRect/>
          </a:stretch>
        </p:blipFill>
        <p:spPr>
          <a:xfrm>
            <a:off x="5562100" y="509925"/>
            <a:ext cx="3581903" cy="4266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Compare Scores</a:t>
            </a:r>
            <a:endParaRPr/>
          </a:p>
        </p:txBody>
      </p:sp>
      <p:graphicFrame>
        <p:nvGraphicFramePr>
          <p:cNvPr id="371" name="Shape 371"/>
          <p:cNvGraphicFramePr/>
          <p:nvPr/>
        </p:nvGraphicFramePr>
        <p:xfrm>
          <a:off x="3920425" y="314800"/>
          <a:ext cx="3000000" cy="3000000"/>
        </p:xfrm>
        <a:graphic>
          <a:graphicData uri="http://schemas.openxmlformats.org/drawingml/2006/table">
            <a:tbl>
              <a:tblPr>
                <a:noFill/>
                <a:tableStyleId>{B0B42AB9-0C57-4EC7-9013-FFB535B81E29}</a:tableStyleId>
              </a:tblPr>
              <a:tblGrid>
                <a:gridCol w="1111950"/>
                <a:gridCol w="977500"/>
                <a:gridCol w="1365150"/>
                <a:gridCol w="1025000"/>
                <a:gridCol w="743975"/>
              </a:tblGrid>
              <a:tr h="381000">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Accuracy</a:t>
                      </a:r>
                      <a:endParaRPr/>
                    </a:p>
                  </a:txBody>
                  <a:tcPr marT="91425" marB="91425" marR="91425" marL="91425"/>
                </a:tc>
                <a:tc>
                  <a:txBody>
                    <a:bodyPr>
                      <a:noAutofit/>
                    </a:bodyPr>
                    <a:lstStyle/>
                    <a:p>
                      <a:pPr indent="0" lvl="0" marL="0" rtl="0" algn="ctr">
                        <a:spcBef>
                          <a:spcPts val="0"/>
                        </a:spcBef>
                        <a:spcAft>
                          <a:spcPts val="0"/>
                        </a:spcAft>
                        <a:buNone/>
                      </a:pPr>
                      <a:r>
                        <a:rPr lang="en"/>
                        <a:t>Precision</a:t>
                      </a:r>
                      <a:endParaRPr/>
                    </a:p>
                  </a:txBody>
                  <a:tcPr marT="91425" marB="91425" marR="91425" marL="91425"/>
                </a:tc>
                <a:tc>
                  <a:txBody>
                    <a:bodyPr>
                      <a:noAutofit/>
                    </a:bodyPr>
                    <a:lstStyle/>
                    <a:p>
                      <a:pPr indent="0" lvl="0" marL="0" rtl="0" algn="ctr">
                        <a:spcBef>
                          <a:spcPts val="0"/>
                        </a:spcBef>
                        <a:spcAft>
                          <a:spcPts val="0"/>
                        </a:spcAft>
                        <a:buNone/>
                      </a:pPr>
                      <a:r>
                        <a:rPr lang="en"/>
                        <a:t>Recall</a:t>
                      </a:r>
                      <a:endParaRPr/>
                    </a:p>
                  </a:txBody>
                  <a:tcPr marT="91425" marB="91425" marR="91425" marL="91425"/>
                </a:tc>
                <a:tc>
                  <a:txBody>
                    <a:bodyPr>
                      <a:noAutofit/>
                    </a:bodyPr>
                    <a:lstStyle/>
                    <a:p>
                      <a:pPr indent="0" lvl="0" marL="0" rtl="0" algn="ctr">
                        <a:spcBef>
                          <a:spcPts val="0"/>
                        </a:spcBef>
                        <a:spcAft>
                          <a:spcPts val="0"/>
                        </a:spcAft>
                        <a:buNone/>
                      </a:pPr>
                      <a:r>
                        <a:rPr lang="en"/>
                        <a:t>F1</a:t>
                      </a:r>
                      <a:endParaRPr/>
                    </a:p>
                  </a:txBody>
                  <a:tcPr marT="91425" marB="91425" marR="91425" marL="91425"/>
                </a:tc>
              </a:tr>
              <a:tr h="396200">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1.0</a:t>
                      </a:r>
                      <a:endParaRPr/>
                    </a:p>
                  </a:txBody>
                  <a:tcPr marT="91425" marB="91425" marR="91425" marL="91425"/>
                </a:tc>
                <a:tc>
                  <a:txBody>
                    <a:bodyPr>
                      <a:noAutofit/>
                    </a:bodyPr>
                    <a:lstStyle/>
                    <a:p>
                      <a:pPr indent="0" lvl="0" marL="0" rtl="0" algn="ctr">
                        <a:spcBef>
                          <a:spcPts val="0"/>
                        </a:spcBef>
                        <a:spcAft>
                          <a:spcPts val="0"/>
                        </a:spcAft>
                        <a:buNone/>
                      </a:pPr>
                      <a:r>
                        <a:rPr lang="en"/>
                        <a:t>1.0</a:t>
                      </a:r>
                      <a:endParaRPr/>
                    </a:p>
                  </a:txBody>
                  <a:tcPr marT="91425" marB="91425" marR="91425" marL="91425"/>
                </a:tc>
                <a:tc>
                  <a:txBody>
                    <a:bodyPr>
                      <a:noAutofit/>
                    </a:bodyPr>
                    <a:lstStyle/>
                    <a:p>
                      <a:pPr indent="0" lvl="0" marL="0" rtl="0" algn="ctr">
                        <a:spcBef>
                          <a:spcPts val="0"/>
                        </a:spcBef>
                        <a:spcAft>
                          <a:spcPts val="0"/>
                        </a:spcAft>
                        <a:buNone/>
                      </a:pPr>
                      <a:r>
                        <a:rPr lang="en"/>
                        <a:t>1.0</a:t>
                      </a:r>
                      <a:endParaRPr/>
                    </a:p>
                  </a:txBody>
                  <a:tcPr marT="91425" marB="91425" marR="91425" marL="91425"/>
                </a:tc>
                <a:tc>
                  <a:txBody>
                    <a:bodyPr>
                      <a:noAutofit/>
                    </a:bodyPr>
                    <a:lstStyle/>
                    <a:p>
                      <a:pPr indent="0" lvl="0" marL="0" rtl="0" algn="ctr">
                        <a:spcBef>
                          <a:spcPts val="0"/>
                        </a:spcBef>
                        <a:spcAft>
                          <a:spcPts val="0"/>
                        </a:spcAft>
                        <a:buNone/>
                      </a:pPr>
                      <a:r>
                        <a:rPr lang="en"/>
                        <a:t>1.0</a:t>
                      </a:r>
                      <a:endParaRPr/>
                    </a:p>
                  </a:txBody>
                  <a:tcPr marT="91425" marB="91425" marR="91425" marL="91425"/>
                </a:tc>
              </a:tr>
              <a:tr h="381000">
                <a:tc>
                  <a:txBody>
                    <a:bodyPr>
                      <a:noAutofit/>
                    </a:bodyPr>
                    <a:lstStyle/>
                    <a:p>
                      <a:pPr indent="0" lvl="0" marL="0" rtl="0" algn="ctr">
                        <a:spcBef>
                          <a:spcPts val="0"/>
                        </a:spcBef>
                        <a:spcAft>
                          <a:spcPts val="0"/>
                        </a:spcAft>
                        <a:buNone/>
                      </a:pPr>
                      <a:r>
                        <a:rPr lang="en"/>
                        <a:t>Fair Coin</a:t>
                      </a:r>
                      <a:endParaRPr/>
                    </a:p>
                  </a:txBody>
                  <a:tcPr marT="91425" marB="91425" marR="91425" marL="91425"/>
                </a:tc>
                <a:tc>
                  <a:txBody>
                    <a:bodyPr>
                      <a:noAutofit/>
                    </a:bodyPr>
                    <a:lstStyle/>
                    <a:p>
                      <a:pPr indent="0" lvl="0" marL="0" rtl="0" algn="ctr">
                        <a:spcBef>
                          <a:spcPts val="0"/>
                        </a:spcBef>
                        <a:spcAft>
                          <a:spcPts val="0"/>
                        </a:spcAft>
                        <a:buNone/>
                      </a:pPr>
                      <a:r>
                        <a:rPr b="1" lang="en"/>
                        <a:t>0.49</a:t>
                      </a:r>
                      <a:endParaRPr b="1"/>
                    </a:p>
                  </a:txBody>
                  <a:tcPr marT="91425" marB="91425" marR="91425" marL="91425"/>
                </a:tc>
                <a:tc>
                  <a:txBody>
                    <a:bodyPr>
                      <a:noAutofit/>
                    </a:bodyPr>
                    <a:lstStyle/>
                    <a:p>
                      <a:pPr indent="0" lvl="0" marL="0" rtl="0" algn="ctr">
                        <a:spcBef>
                          <a:spcPts val="0"/>
                        </a:spcBef>
                        <a:spcAft>
                          <a:spcPts val="0"/>
                        </a:spcAft>
                        <a:buNone/>
                      </a:pPr>
                      <a:r>
                        <a:rPr lang="en"/>
                        <a:t>0.33</a:t>
                      </a:r>
                      <a:endParaRPr/>
                    </a:p>
                  </a:txBody>
                  <a:tcPr marT="91425" marB="91425" marR="91425" marL="91425"/>
                </a:tc>
                <a:tc>
                  <a:txBody>
                    <a:bodyPr>
                      <a:noAutofit/>
                    </a:bodyPr>
                    <a:lstStyle/>
                    <a:p>
                      <a:pPr indent="0" lvl="0" marL="0" rtl="0" algn="ctr">
                        <a:spcBef>
                          <a:spcPts val="0"/>
                        </a:spcBef>
                        <a:spcAft>
                          <a:spcPts val="0"/>
                        </a:spcAft>
                        <a:buNone/>
                      </a:pPr>
                      <a:r>
                        <a:rPr lang="en"/>
                        <a:t>0.50</a:t>
                      </a:r>
                      <a:endParaRPr/>
                    </a:p>
                  </a:txBody>
                  <a:tcPr marT="91425" marB="91425" marR="91425" marL="91425"/>
                </a:tc>
                <a:tc>
                  <a:txBody>
                    <a:bodyPr>
                      <a:noAutofit/>
                    </a:bodyPr>
                    <a:lstStyle/>
                    <a:p>
                      <a:pPr indent="0" lvl="0" marL="0" rtl="0" algn="ctr">
                        <a:spcBef>
                          <a:spcPts val="0"/>
                        </a:spcBef>
                        <a:spcAft>
                          <a:spcPts val="0"/>
                        </a:spcAft>
                        <a:buNone/>
                      </a:pPr>
                      <a:r>
                        <a:rPr b="1" lang="en">
                          <a:solidFill>
                            <a:schemeClr val="dk1"/>
                          </a:solidFill>
                        </a:rPr>
                        <a:t>0.55</a:t>
                      </a:r>
                      <a:endParaRPr b="1"/>
                    </a:p>
                  </a:txBody>
                  <a:tcPr marT="91425" marB="91425" marR="91425" marL="91425"/>
                </a:tc>
              </a:tr>
              <a:tr h="381000">
                <a:tc>
                  <a:txBody>
                    <a:bodyPr>
                      <a:noAutofit/>
                    </a:bodyPr>
                    <a:lstStyle/>
                    <a:p>
                      <a:pPr indent="0" lvl="0" marL="0" rtl="0" algn="ctr">
                        <a:spcBef>
                          <a:spcPts val="0"/>
                        </a:spcBef>
                        <a:spcAft>
                          <a:spcPts val="0"/>
                        </a:spcAft>
                        <a:buNone/>
                      </a:pPr>
                      <a:r>
                        <a:rPr lang="en"/>
                        <a:t>Unfair Coin</a:t>
                      </a:r>
                      <a:endParaRPr/>
                    </a:p>
                  </a:txBody>
                  <a:tcPr marT="91425" marB="91425" marR="91425" marL="91425"/>
                </a:tc>
                <a:tc>
                  <a:txBody>
                    <a:bodyPr>
                      <a:noAutofit/>
                    </a:bodyPr>
                    <a:lstStyle/>
                    <a:p>
                      <a:pPr indent="0" lvl="0" marL="0" rtl="0" algn="ctr">
                        <a:spcBef>
                          <a:spcPts val="0"/>
                        </a:spcBef>
                        <a:spcAft>
                          <a:spcPts val="0"/>
                        </a:spcAft>
                        <a:buNone/>
                      </a:pPr>
                      <a:r>
                        <a:rPr lang="en"/>
                        <a:t>0.41</a:t>
                      </a:r>
                      <a:endParaRPr/>
                    </a:p>
                  </a:txBody>
                  <a:tcPr marT="91425" marB="91425" marR="91425" marL="91425"/>
                </a:tc>
                <a:tc>
                  <a:txBody>
                    <a:bodyPr>
                      <a:noAutofit/>
                    </a:bodyPr>
                    <a:lstStyle/>
                    <a:p>
                      <a:pPr indent="0" lvl="0" marL="0" rtl="0" algn="ctr">
                        <a:spcBef>
                          <a:spcPts val="0"/>
                        </a:spcBef>
                        <a:spcAft>
                          <a:spcPts val="0"/>
                        </a:spcAft>
                        <a:buNone/>
                      </a:pPr>
                      <a:r>
                        <a:rPr b="1" lang="en"/>
                        <a:t>0.34</a:t>
                      </a:r>
                      <a:endParaRPr b="1"/>
                    </a:p>
                  </a:txBody>
                  <a:tcPr marT="91425" marB="91425" marR="91425" marL="91425"/>
                </a:tc>
                <a:tc>
                  <a:txBody>
                    <a:bodyPr>
                      <a:noAutofit/>
                    </a:bodyPr>
                    <a:lstStyle/>
                    <a:p>
                      <a:pPr indent="0" lvl="0" marL="0" rtl="0" algn="ctr">
                        <a:spcBef>
                          <a:spcPts val="0"/>
                        </a:spcBef>
                        <a:spcAft>
                          <a:spcPts val="0"/>
                        </a:spcAft>
                        <a:buNone/>
                      </a:pPr>
                      <a:r>
                        <a:rPr lang="en"/>
                        <a:t>0.80</a:t>
                      </a:r>
                      <a:endParaRPr/>
                    </a:p>
                  </a:txBody>
                  <a:tcPr marT="91425" marB="91425" marR="91425" marL="91425"/>
                </a:tc>
                <a:tc>
                  <a:txBody>
                    <a:bodyPr>
                      <a:noAutofit/>
                    </a:bodyPr>
                    <a:lstStyle/>
                    <a:p>
                      <a:pPr indent="0" lvl="0" marL="0" rtl="0" algn="ctr">
                        <a:spcBef>
                          <a:spcPts val="0"/>
                        </a:spcBef>
                        <a:spcAft>
                          <a:spcPts val="0"/>
                        </a:spcAft>
                        <a:buNone/>
                      </a:pPr>
                      <a:r>
                        <a:rPr lang="en"/>
                        <a:t>0.31</a:t>
                      </a:r>
                      <a:endParaRPr/>
                    </a:p>
                  </a:txBody>
                  <a:tcPr marT="91425" marB="91425" marR="91425" marL="91425"/>
                </a:tc>
              </a:tr>
              <a:tr h="381000">
                <a:tc>
                  <a:txBody>
                    <a:bodyPr>
                      <a:noAutofit/>
                    </a:bodyPr>
                    <a:lstStyle/>
                    <a:p>
                      <a:pPr indent="0" lvl="0" marL="0" rtl="0" algn="ctr">
                        <a:spcBef>
                          <a:spcPts val="0"/>
                        </a:spcBef>
                        <a:spcAft>
                          <a:spcPts val="0"/>
                        </a:spcAft>
                        <a:buNone/>
                      </a:pPr>
                      <a:r>
                        <a:rPr lang="en"/>
                        <a:t>Head/Head Coin</a:t>
                      </a:r>
                      <a:endParaRPr/>
                    </a:p>
                  </a:txBody>
                  <a:tcPr marT="91425" marB="91425" marR="91425" marL="91425"/>
                </a:tc>
                <a:tc>
                  <a:txBody>
                    <a:bodyPr>
                      <a:noAutofit/>
                    </a:bodyPr>
                    <a:lstStyle/>
                    <a:p>
                      <a:pPr indent="0" lvl="0" marL="0" rtl="0" algn="ctr">
                        <a:spcBef>
                          <a:spcPts val="0"/>
                        </a:spcBef>
                        <a:spcAft>
                          <a:spcPts val="0"/>
                        </a:spcAft>
                        <a:buNone/>
                      </a:pPr>
                      <a:r>
                        <a:rPr lang="en"/>
                        <a:t>0.34</a:t>
                      </a:r>
                      <a:endParaRPr/>
                    </a:p>
                  </a:txBody>
                  <a:tcPr marT="91425" marB="91425" marR="91425" marL="91425"/>
                </a:tc>
                <a:tc>
                  <a:txBody>
                    <a:bodyPr>
                      <a:noAutofit/>
                    </a:bodyPr>
                    <a:lstStyle/>
                    <a:p>
                      <a:pPr indent="0" lvl="0" marL="0" rtl="0" algn="ctr">
                        <a:spcBef>
                          <a:spcPts val="0"/>
                        </a:spcBef>
                        <a:spcAft>
                          <a:spcPts val="0"/>
                        </a:spcAft>
                        <a:buNone/>
                      </a:pPr>
                      <a:r>
                        <a:rPr b="1" lang="en"/>
                        <a:t>0.34</a:t>
                      </a:r>
                      <a:endParaRPr b="1"/>
                    </a:p>
                  </a:txBody>
                  <a:tcPr marT="91425" marB="91425" marR="91425" marL="91425"/>
                </a:tc>
                <a:tc>
                  <a:txBody>
                    <a:bodyPr>
                      <a:noAutofit/>
                    </a:bodyPr>
                    <a:lstStyle/>
                    <a:p>
                      <a:pPr indent="0" lvl="0" marL="0" rtl="0" algn="ctr">
                        <a:spcBef>
                          <a:spcPts val="0"/>
                        </a:spcBef>
                        <a:spcAft>
                          <a:spcPts val="0"/>
                        </a:spcAft>
                        <a:buNone/>
                      </a:pPr>
                      <a:r>
                        <a:rPr b="1" lang="en"/>
                        <a:t>1.0</a:t>
                      </a:r>
                      <a:endParaRPr b="1"/>
                    </a:p>
                  </a:txBody>
                  <a:tcPr marT="91425" marB="91425" marR="91425" marL="91425"/>
                </a:tc>
                <a:tc>
                  <a:txBody>
                    <a:bodyPr>
                      <a:noAutofit/>
                    </a:bodyPr>
                    <a:lstStyle/>
                    <a:p>
                      <a:pPr indent="0" lvl="0" marL="0" rtl="0" algn="ctr">
                        <a:spcBef>
                          <a:spcPts val="0"/>
                        </a:spcBef>
                        <a:spcAft>
                          <a:spcPts val="0"/>
                        </a:spcAft>
                        <a:buNone/>
                      </a:pPr>
                      <a:r>
                        <a:rPr lang="en"/>
                        <a:t>0.51</a:t>
                      </a:r>
                      <a:endParaRPr/>
                    </a:p>
                  </a:txBody>
                  <a:tcPr marT="91425" marB="91425" marR="91425" marL="91425"/>
                </a:tc>
              </a:tr>
            </a:tbl>
          </a:graphicData>
        </a:graphic>
      </p:graphicFrame>
      <p:pic>
        <p:nvPicPr>
          <p:cNvPr id="372" name="Shape 372"/>
          <p:cNvPicPr preferRelativeResize="0"/>
          <p:nvPr/>
        </p:nvPicPr>
        <p:blipFill>
          <a:blip r:embed="rId3">
            <a:alphaModFix/>
          </a:blip>
          <a:stretch>
            <a:fillRect/>
          </a:stretch>
        </p:blipFill>
        <p:spPr>
          <a:xfrm>
            <a:off x="4328962" y="740750"/>
            <a:ext cx="304800" cy="329175"/>
          </a:xfrm>
          <a:prstGeom prst="rect">
            <a:avLst/>
          </a:prstGeom>
          <a:noFill/>
          <a:ln>
            <a:noFill/>
          </a:ln>
        </p:spPr>
      </p:pic>
      <p:pic>
        <p:nvPicPr>
          <p:cNvPr id="373" name="Shape 373"/>
          <p:cNvPicPr preferRelativeResize="0"/>
          <p:nvPr/>
        </p:nvPicPr>
        <p:blipFill>
          <a:blip r:embed="rId4">
            <a:alphaModFix/>
          </a:blip>
          <a:stretch>
            <a:fillRect/>
          </a:stretch>
        </p:blipFill>
        <p:spPr>
          <a:xfrm>
            <a:off x="4338460" y="314800"/>
            <a:ext cx="285814" cy="396201"/>
          </a:xfrm>
          <a:prstGeom prst="rect">
            <a:avLst/>
          </a:prstGeom>
          <a:noFill/>
          <a:ln>
            <a:noFill/>
          </a:ln>
        </p:spPr>
      </p:pic>
      <p:sp>
        <p:nvSpPr>
          <p:cNvPr id="374" name="Shape 374"/>
          <p:cNvSpPr txBox="1"/>
          <p:nvPr/>
        </p:nvSpPr>
        <p:spPr>
          <a:xfrm>
            <a:off x="443750" y="732875"/>
            <a:ext cx="3872700" cy="45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75" name="Shape 375"/>
          <p:cNvSpPr txBox="1"/>
          <p:nvPr/>
        </p:nvSpPr>
        <p:spPr>
          <a:xfrm>
            <a:off x="114825" y="711000"/>
            <a:ext cx="3718200" cy="183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Takeaways</a:t>
            </a:r>
            <a:endParaRPr sz="1800"/>
          </a:p>
          <a:p>
            <a:pPr indent="-342900" lvl="0" marL="457200" rtl="0">
              <a:spcBef>
                <a:spcPts val="0"/>
              </a:spcBef>
              <a:spcAft>
                <a:spcPts val="0"/>
              </a:spcAft>
              <a:buSzPts val="1800"/>
              <a:buChar char="●"/>
            </a:pPr>
            <a:r>
              <a:rPr lang="en" sz="1800"/>
              <a:t>Correct predictions do not imply learning</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Random chance predictions can do quite well</a:t>
            </a:r>
            <a:endParaRPr sz="1800"/>
          </a:p>
        </p:txBody>
      </p:sp>
      <p:sp>
        <p:nvSpPr>
          <p:cNvPr id="376" name="Shape 376"/>
          <p:cNvSpPr txBox="1"/>
          <p:nvPr/>
        </p:nvSpPr>
        <p:spPr>
          <a:xfrm>
            <a:off x="202225" y="2817150"/>
            <a:ext cx="8197800" cy="1702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Strong performance on one score does not guarantee strong performance on another</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No universal definition of a ‘good’ prediction. Depends on the context and what kinds of errors are most important.</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Probabilistic</a:t>
            </a:r>
            <a:r>
              <a:rPr lang="en"/>
              <a:t> Predictions</a:t>
            </a:r>
            <a:endParaRPr/>
          </a:p>
        </p:txBody>
      </p:sp>
      <p:sp>
        <p:nvSpPr>
          <p:cNvPr id="382" name="Shape 382"/>
          <p:cNvSpPr txBox="1"/>
          <p:nvPr>
            <p:ph idx="1" type="body"/>
          </p:nvPr>
        </p:nvSpPr>
        <p:spPr>
          <a:xfrm>
            <a:off x="311700" y="692525"/>
            <a:ext cx="8520600" cy="38763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rgbClr val="000000"/>
              </a:buClr>
              <a:buSzPts val="1800"/>
              <a:buChar char="●"/>
            </a:pPr>
            <a:r>
              <a:rPr lang="en">
                <a:solidFill>
                  <a:srgbClr val="000000"/>
                </a:solidFill>
              </a:rPr>
              <a:t>We’re free to make as many predictions and kinds of predictions as we want</a:t>
            </a:r>
            <a:endParaRPr>
              <a:solidFill>
                <a:srgbClr val="000000"/>
              </a:solidFill>
            </a:endParaRPr>
          </a:p>
          <a:p>
            <a:pPr indent="0" lvl="0" marL="457200" rtl="0">
              <a:lnSpc>
                <a:spcPct val="100000"/>
              </a:lnSpc>
              <a:spcBef>
                <a:spcPts val="0"/>
              </a:spcBef>
              <a:spcAft>
                <a:spcPts val="0"/>
              </a:spcAft>
              <a:buNone/>
            </a:pPr>
            <a:r>
              <a:t/>
            </a:r>
            <a:endParaRPr>
              <a:solidFill>
                <a:srgbClr val="000000"/>
              </a:solidFill>
            </a:endParaRPr>
          </a:p>
          <a:p>
            <a:pPr indent="-342900" lvl="0" marL="457200" rtl="0">
              <a:lnSpc>
                <a:spcPct val="100000"/>
              </a:lnSpc>
              <a:spcBef>
                <a:spcPts val="0"/>
              </a:spcBef>
              <a:spcAft>
                <a:spcPts val="0"/>
              </a:spcAft>
              <a:buClr>
                <a:srgbClr val="000000"/>
              </a:buClr>
              <a:buSzPts val="1800"/>
              <a:buChar char="●"/>
            </a:pPr>
            <a:r>
              <a:rPr lang="en">
                <a:solidFill>
                  <a:srgbClr val="000000"/>
                </a:solidFill>
              </a:rPr>
              <a:t>In addition to       we can generate a vector or probabilities</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Don’t have to be genuine probabilities</a:t>
            </a:r>
            <a:endParaRPr>
              <a:solidFill>
                <a:srgbClr val="000000"/>
              </a:solidFill>
            </a:endParaRPr>
          </a:p>
          <a:p>
            <a:pPr indent="0" lvl="0" marL="457200" rtl="0">
              <a:lnSpc>
                <a:spcPct val="100000"/>
              </a:lnSpc>
              <a:spcBef>
                <a:spcPts val="0"/>
              </a:spcBef>
              <a:spcAft>
                <a:spcPts val="0"/>
              </a:spcAft>
              <a:buNone/>
            </a:pPr>
            <a:r>
              <a:rPr lang="en">
                <a:solidFill>
                  <a:srgbClr val="000000"/>
                </a:solidFill>
              </a:rPr>
              <a:t> </a:t>
            </a:r>
            <a:endParaRPr>
              <a:solidFill>
                <a:srgbClr val="000000"/>
              </a:solidFill>
            </a:endParaRPr>
          </a:p>
          <a:p>
            <a:pPr indent="-342900" lvl="0" marL="457200" rtl="0">
              <a:lnSpc>
                <a:spcPct val="100000"/>
              </a:lnSpc>
              <a:spcBef>
                <a:spcPts val="0"/>
              </a:spcBef>
              <a:spcAft>
                <a:spcPts val="0"/>
              </a:spcAft>
              <a:buClr>
                <a:srgbClr val="000000"/>
              </a:buClr>
              <a:buSzPts val="1800"/>
              <a:buChar char="●"/>
            </a:pPr>
            <a:r>
              <a:rPr lang="en">
                <a:solidFill>
                  <a:srgbClr val="000000"/>
                </a:solidFill>
              </a:rPr>
              <a:t>We can likewise score those predictions in clever ways </a:t>
            </a:r>
            <a:r>
              <a:rPr lang="en">
                <a:solidFill>
                  <a:schemeClr val="dk1"/>
                </a:solidFill>
              </a:rPr>
              <a:t>(“proper scoring rules”)</a:t>
            </a:r>
            <a:endParaRPr>
              <a:solidFill>
                <a:srgbClr val="000000"/>
              </a:solidFill>
            </a:endParaRPr>
          </a:p>
          <a:p>
            <a:pPr indent="-342900" lvl="1" marL="914400" marR="0" rtl="0" algn="l">
              <a:lnSpc>
                <a:spcPct val="100000"/>
              </a:lnSpc>
              <a:spcBef>
                <a:spcPts val="0"/>
              </a:spcBef>
              <a:spcAft>
                <a:spcPts val="0"/>
              </a:spcAft>
              <a:buClr>
                <a:srgbClr val="000000"/>
              </a:buClr>
              <a:buSzPts val="1800"/>
              <a:buFont typeface="Arial"/>
              <a:buChar char="○"/>
            </a:pPr>
            <a:r>
              <a:rPr lang="en">
                <a:solidFill>
                  <a:srgbClr val="000000"/>
                </a:solidFill>
              </a:rPr>
              <a:t>reward being confident in correct guesses </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penalize confidence in incorrect guesses</a:t>
            </a:r>
            <a:endParaRPr>
              <a:solidFill>
                <a:srgbClr val="000000"/>
              </a:solidFill>
            </a:endParaRPr>
          </a:p>
          <a:p>
            <a:pPr indent="0" lvl="0" marL="457200" rtl="0">
              <a:lnSpc>
                <a:spcPct val="100000"/>
              </a:lnSpc>
              <a:spcBef>
                <a:spcPts val="0"/>
              </a:spcBef>
              <a:spcAft>
                <a:spcPts val="0"/>
              </a:spcAft>
              <a:buNone/>
            </a:pPr>
            <a:r>
              <a:rPr lang="en">
                <a:solidFill>
                  <a:srgbClr val="000000"/>
                </a:solidFill>
              </a:rPr>
              <a:t> </a:t>
            </a:r>
            <a:endParaRPr>
              <a:solidFill>
                <a:srgbClr val="000000"/>
              </a:solidFill>
            </a:endParaRPr>
          </a:p>
          <a:p>
            <a:pPr indent="-342900" lvl="0" marL="457200" rtl="0">
              <a:lnSpc>
                <a:spcPct val="100000"/>
              </a:lnSpc>
              <a:spcBef>
                <a:spcPts val="0"/>
              </a:spcBef>
              <a:spcAft>
                <a:spcPts val="0"/>
              </a:spcAft>
              <a:buClr>
                <a:srgbClr val="000000"/>
              </a:buClr>
              <a:buSzPts val="1800"/>
              <a:buChar char="●"/>
            </a:pPr>
            <a:r>
              <a:rPr lang="en">
                <a:solidFill>
                  <a:srgbClr val="000000"/>
                </a:solidFill>
              </a:rPr>
              <a:t>We’re going to review</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logLoss</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Area Under the AUC Curve</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Area Under the Precision Recall Curve</a:t>
            </a:r>
            <a:endParaRPr>
              <a:solidFill>
                <a:srgbClr val="000000"/>
              </a:solidFill>
            </a:endParaRPr>
          </a:p>
        </p:txBody>
      </p:sp>
      <p:pic>
        <p:nvPicPr>
          <p:cNvPr id="383" name="Shape 383"/>
          <p:cNvPicPr preferRelativeResize="0"/>
          <p:nvPr/>
        </p:nvPicPr>
        <p:blipFill>
          <a:blip r:embed="rId3">
            <a:alphaModFix/>
          </a:blip>
          <a:stretch>
            <a:fillRect/>
          </a:stretch>
        </p:blipFill>
        <p:spPr>
          <a:xfrm>
            <a:off x="6875600" y="1307098"/>
            <a:ext cx="1080576" cy="345777"/>
          </a:xfrm>
          <a:prstGeom prst="rect">
            <a:avLst/>
          </a:prstGeom>
          <a:noFill/>
          <a:ln>
            <a:noFill/>
          </a:ln>
        </p:spPr>
      </p:pic>
      <p:pic>
        <p:nvPicPr>
          <p:cNvPr id="384" name="Shape 384"/>
          <p:cNvPicPr preferRelativeResize="0"/>
          <p:nvPr/>
        </p:nvPicPr>
        <p:blipFill>
          <a:blip r:embed="rId4">
            <a:alphaModFix/>
          </a:blip>
          <a:stretch>
            <a:fillRect/>
          </a:stretch>
        </p:blipFill>
        <p:spPr>
          <a:xfrm>
            <a:off x="2256300" y="1246600"/>
            <a:ext cx="249440" cy="345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LogLoss</a:t>
            </a:r>
            <a:endParaRPr/>
          </a:p>
        </p:txBody>
      </p:sp>
      <p:pic>
        <p:nvPicPr>
          <p:cNvPr id="390" name="Shape 390"/>
          <p:cNvPicPr preferRelativeResize="0"/>
          <p:nvPr/>
        </p:nvPicPr>
        <p:blipFill>
          <a:blip r:embed="rId3">
            <a:alphaModFix/>
          </a:blip>
          <a:stretch>
            <a:fillRect/>
          </a:stretch>
        </p:blipFill>
        <p:spPr>
          <a:xfrm>
            <a:off x="1385025" y="3338375"/>
            <a:ext cx="2528075" cy="1805125"/>
          </a:xfrm>
          <a:prstGeom prst="rect">
            <a:avLst/>
          </a:prstGeom>
          <a:noFill/>
          <a:ln>
            <a:noFill/>
          </a:ln>
        </p:spPr>
      </p:pic>
      <p:pic>
        <p:nvPicPr>
          <p:cNvPr id="391" name="Shape 391"/>
          <p:cNvPicPr preferRelativeResize="0"/>
          <p:nvPr/>
        </p:nvPicPr>
        <p:blipFill>
          <a:blip r:embed="rId4">
            <a:alphaModFix/>
          </a:blip>
          <a:stretch>
            <a:fillRect/>
          </a:stretch>
        </p:blipFill>
        <p:spPr>
          <a:xfrm>
            <a:off x="354100" y="760638"/>
            <a:ext cx="3800475" cy="752475"/>
          </a:xfrm>
          <a:prstGeom prst="rect">
            <a:avLst/>
          </a:prstGeom>
          <a:noFill/>
          <a:ln>
            <a:noFill/>
          </a:ln>
        </p:spPr>
      </p:pic>
      <p:sp>
        <p:nvSpPr>
          <p:cNvPr id="392" name="Shape 392"/>
          <p:cNvSpPr txBox="1"/>
          <p:nvPr/>
        </p:nvSpPr>
        <p:spPr>
          <a:xfrm>
            <a:off x="-30325" y="1580050"/>
            <a:ext cx="5789100" cy="1867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Smaller is better</a:t>
            </a:r>
            <a:endParaRPr sz="1800"/>
          </a:p>
          <a:p>
            <a:pPr indent="-342900" lvl="0" marL="457200" rtl="0">
              <a:spcBef>
                <a:spcPts val="0"/>
              </a:spcBef>
              <a:spcAft>
                <a:spcPts val="0"/>
              </a:spcAft>
              <a:buSzPts val="1800"/>
              <a:buChar char="●"/>
            </a:pPr>
            <a:r>
              <a:rPr lang="en" sz="1800"/>
              <a:t>Penalizes high confidence in incorrect predictions</a:t>
            </a:r>
            <a:endParaRPr sz="1800"/>
          </a:p>
          <a:p>
            <a:pPr indent="-342900" lvl="0" marL="457200" rtl="0">
              <a:spcBef>
                <a:spcPts val="0"/>
              </a:spcBef>
              <a:spcAft>
                <a:spcPts val="0"/>
              </a:spcAft>
              <a:buSzPts val="1800"/>
              <a:buChar char="●"/>
            </a:pPr>
            <a:r>
              <a:rPr lang="en" sz="1800"/>
              <a:t>Increasingly steep the more confident</a:t>
            </a:r>
            <a:endParaRPr sz="1800"/>
          </a:p>
          <a:p>
            <a:pPr indent="-342900" lvl="0" marL="457200" rtl="0">
              <a:spcBef>
                <a:spcPts val="0"/>
              </a:spcBef>
              <a:spcAft>
                <a:spcPts val="0"/>
              </a:spcAft>
              <a:buSzPts val="1800"/>
              <a:buChar char="●"/>
            </a:pPr>
            <a:r>
              <a:rPr lang="en" sz="1800"/>
              <a:t>Has nice mathematical properties</a:t>
            </a:r>
            <a:endParaRPr sz="1800"/>
          </a:p>
          <a:p>
            <a:pPr indent="-342900" lvl="1" marL="914400">
              <a:spcBef>
                <a:spcPts val="0"/>
              </a:spcBef>
              <a:spcAft>
                <a:spcPts val="0"/>
              </a:spcAft>
              <a:buSzPts val="1800"/>
              <a:buChar char="○"/>
            </a:pPr>
            <a:r>
              <a:rPr lang="en" sz="1800"/>
              <a:t>Often can be optimized directly, e.g. the default loss function for XGBoost</a:t>
            </a:r>
            <a:endParaRPr sz="1800"/>
          </a:p>
        </p:txBody>
      </p:sp>
      <p:pic>
        <p:nvPicPr>
          <p:cNvPr id="393" name="Shape 393"/>
          <p:cNvPicPr preferRelativeResize="0"/>
          <p:nvPr/>
        </p:nvPicPr>
        <p:blipFill>
          <a:blip r:embed="rId5">
            <a:alphaModFix/>
          </a:blip>
          <a:stretch>
            <a:fillRect/>
          </a:stretch>
        </p:blipFill>
        <p:spPr>
          <a:xfrm>
            <a:off x="5558200" y="536850"/>
            <a:ext cx="3585800" cy="338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3625" y="0"/>
            <a:ext cx="48879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Area Under the ROC Curve</a:t>
            </a:r>
            <a:endParaRPr/>
          </a:p>
        </p:txBody>
      </p:sp>
      <p:sp>
        <p:nvSpPr>
          <p:cNvPr id="399" name="Shape 399"/>
          <p:cNvSpPr txBox="1"/>
          <p:nvPr/>
        </p:nvSpPr>
        <p:spPr>
          <a:xfrm>
            <a:off x="33625" y="806825"/>
            <a:ext cx="5204100" cy="4128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Plots true positive rate against false positive rate</a:t>
            </a:r>
            <a:endParaRPr sz="1800"/>
          </a:p>
          <a:p>
            <a:pPr indent="-342900" lvl="0" marL="457200" rtl="0">
              <a:spcBef>
                <a:spcPts val="0"/>
              </a:spcBef>
              <a:spcAft>
                <a:spcPts val="0"/>
              </a:spcAft>
              <a:buSzPts val="1800"/>
              <a:buChar char="●"/>
            </a:pPr>
            <a:r>
              <a:rPr lang="en" sz="1800"/>
              <a:t>Example Curves</a:t>
            </a:r>
            <a:endParaRPr sz="1800"/>
          </a:p>
          <a:p>
            <a:pPr indent="-342900" lvl="1" marL="914400" rtl="0">
              <a:spcBef>
                <a:spcPts val="0"/>
              </a:spcBef>
              <a:spcAft>
                <a:spcPts val="0"/>
              </a:spcAft>
              <a:buSzPts val="1800"/>
              <a:buChar char="○"/>
            </a:pPr>
            <a:r>
              <a:rPr lang="en" sz="1800"/>
              <a:t>Top Left Corner - Perfect precision and recall, area under the curve of 1</a:t>
            </a:r>
            <a:endParaRPr sz="1800"/>
          </a:p>
          <a:p>
            <a:pPr indent="-342900" lvl="1" marL="914400" rtl="0">
              <a:spcBef>
                <a:spcPts val="0"/>
              </a:spcBef>
              <a:spcAft>
                <a:spcPts val="0"/>
              </a:spcAft>
              <a:buSzPts val="1800"/>
              <a:buChar char="○"/>
            </a:pPr>
            <a:r>
              <a:rPr lang="en" sz="1800"/>
              <a:t>45 degree line, random guessing</a:t>
            </a:r>
            <a:endParaRPr sz="1800"/>
          </a:p>
          <a:p>
            <a:pPr indent="-342900" lvl="0" marL="457200" rtl="0">
              <a:spcBef>
                <a:spcPts val="0"/>
              </a:spcBef>
              <a:spcAft>
                <a:spcPts val="0"/>
              </a:spcAft>
              <a:buSzPts val="1800"/>
              <a:buChar char="●"/>
            </a:pPr>
            <a:r>
              <a:rPr lang="en" sz="1800"/>
              <a:t>Prefer one classifier that strictly dominates another</a:t>
            </a:r>
            <a:endParaRPr sz="1800"/>
          </a:p>
          <a:p>
            <a:pPr indent="-342900" lvl="0" marL="457200" rtl="0">
              <a:spcBef>
                <a:spcPts val="0"/>
              </a:spcBef>
              <a:spcAft>
                <a:spcPts val="0"/>
              </a:spcAft>
              <a:buSzPts val="1800"/>
              <a:buChar char="●"/>
            </a:pPr>
            <a:r>
              <a:rPr lang="en" sz="1800"/>
              <a:t>Difficult when lines cross</a:t>
            </a:r>
            <a:endParaRPr sz="1800"/>
          </a:p>
        </p:txBody>
      </p:sp>
      <p:pic>
        <p:nvPicPr>
          <p:cNvPr id="400" name="Shape 400"/>
          <p:cNvPicPr preferRelativeResize="0"/>
          <p:nvPr/>
        </p:nvPicPr>
        <p:blipFill>
          <a:blip r:embed="rId3">
            <a:alphaModFix/>
          </a:blip>
          <a:stretch>
            <a:fillRect/>
          </a:stretch>
        </p:blipFill>
        <p:spPr>
          <a:xfrm>
            <a:off x="5203800" y="1124438"/>
            <a:ext cx="2733093" cy="2894623"/>
          </a:xfrm>
          <a:prstGeom prst="rect">
            <a:avLst/>
          </a:prstGeom>
          <a:noFill/>
          <a:ln>
            <a:noFill/>
          </a:ln>
        </p:spPr>
      </p:pic>
      <p:pic>
        <p:nvPicPr>
          <p:cNvPr id="401" name="Shape 401"/>
          <p:cNvPicPr preferRelativeResize="0"/>
          <p:nvPr/>
        </p:nvPicPr>
        <p:blipFill>
          <a:blip r:embed="rId4">
            <a:alphaModFix/>
          </a:blip>
          <a:stretch>
            <a:fillRect/>
          </a:stretch>
        </p:blipFill>
        <p:spPr>
          <a:xfrm>
            <a:off x="7909993" y="2082502"/>
            <a:ext cx="1234000" cy="10441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Shape 406"/>
          <p:cNvPicPr preferRelativeResize="0"/>
          <p:nvPr/>
        </p:nvPicPr>
        <p:blipFill rotWithShape="1">
          <a:blip r:embed="rId3">
            <a:alphaModFix/>
          </a:blip>
          <a:srcRect b="0" l="0" r="63219" t="0"/>
          <a:stretch/>
        </p:blipFill>
        <p:spPr>
          <a:xfrm>
            <a:off x="5271225" y="921125"/>
            <a:ext cx="2548226" cy="2723400"/>
          </a:xfrm>
          <a:prstGeom prst="rect">
            <a:avLst/>
          </a:prstGeom>
          <a:noFill/>
          <a:ln>
            <a:noFill/>
          </a:ln>
        </p:spPr>
      </p:pic>
      <p:sp>
        <p:nvSpPr>
          <p:cNvPr id="407" name="Shape 407"/>
          <p:cNvSpPr txBox="1"/>
          <p:nvPr>
            <p:ph type="title"/>
          </p:nvPr>
        </p:nvSpPr>
        <p:spPr>
          <a:xfrm>
            <a:off x="33625" y="0"/>
            <a:ext cx="6542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Area Under the Precision-Recall Curve</a:t>
            </a:r>
            <a:endParaRPr/>
          </a:p>
        </p:txBody>
      </p:sp>
      <p:pic>
        <p:nvPicPr>
          <p:cNvPr id="408" name="Shape 408"/>
          <p:cNvPicPr preferRelativeResize="0"/>
          <p:nvPr/>
        </p:nvPicPr>
        <p:blipFill rotWithShape="1">
          <a:blip r:embed="rId4">
            <a:alphaModFix/>
          </a:blip>
          <a:srcRect b="21407" l="74610" r="0" t="26018"/>
          <a:stretch/>
        </p:blipFill>
        <p:spPr>
          <a:xfrm>
            <a:off x="7725325" y="1573300"/>
            <a:ext cx="1387275" cy="1129550"/>
          </a:xfrm>
          <a:prstGeom prst="rect">
            <a:avLst/>
          </a:prstGeom>
          <a:noFill/>
          <a:ln>
            <a:noFill/>
          </a:ln>
        </p:spPr>
      </p:pic>
      <p:sp>
        <p:nvSpPr>
          <p:cNvPr id="409" name="Shape 409"/>
          <p:cNvSpPr txBox="1"/>
          <p:nvPr/>
        </p:nvSpPr>
        <p:spPr>
          <a:xfrm>
            <a:off x="33625" y="806825"/>
            <a:ext cx="5035800" cy="4128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Plots true positive rate against false positive rate</a:t>
            </a:r>
            <a:endParaRPr sz="1800"/>
          </a:p>
          <a:p>
            <a:pPr indent="-342900" lvl="0" marL="457200" rtl="0">
              <a:spcBef>
                <a:spcPts val="0"/>
              </a:spcBef>
              <a:spcAft>
                <a:spcPts val="0"/>
              </a:spcAft>
              <a:buSzPts val="1800"/>
              <a:buChar char="●"/>
            </a:pPr>
            <a:r>
              <a:rPr lang="en" sz="1800"/>
              <a:t>Better for imbalanced data</a:t>
            </a:r>
            <a:endParaRPr sz="1800"/>
          </a:p>
          <a:p>
            <a:pPr indent="-342900" lvl="0" marL="457200" rtl="0">
              <a:spcBef>
                <a:spcPts val="0"/>
              </a:spcBef>
              <a:spcAft>
                <a:spcPts val="0"/>
              </a:spcAft>
              <a:buSzPts val="1800"/>
              <a:buChar char="●"/>
            </a:pPr>
            <a:r>
              <a:rPr lang="en" sz="1800"/>
              <a:t>Example Curves</a:t>
            </a:r>
            <a:endParaRPr sz="1800"/>
          </a:p>
          <a:p>
            <a:pPr indent="-342900" lvl="1" marL="914400" rtl="0">
              <a:spcBef>
                <a:spcPts val="0"/>
              </a:spcBef>
              <a:spcAft>
                <a:spcPts val="0"/>
              </a:spcAft>
              <a:buSzPts val="1800"/>
              <a:buChar char="○"/>
            </a:pPr>
            <a:r>
              <a:rPr lang="en" sz="1800"/>
              <a:t>Top Right Corner - Perfect Precision and Recall, area under the curve of 1</a:t>
            </a:r>
            <a:endParaRPr sz="1800"/>
          </a:p>
          <a:p>
            <a:pPr indent="-342900" lvl="1" marL="914400" rtl="0">
              <a:spcBef>
                <a:spcPts val="0"/>
              </a:spcBef>
              <a:spcAft>
                <a:spcPts val="0"/>
              </a:spcAft>
              <a:buSzPts val="1800"/>
              <a:buChar char="○"/>
            </a:pPr>
            <a:r>
              <a:rPr lang="en" sz="1800"/>
              <a:t>90 degree line, random guessing</a:t>
            </a:r>
            <a:endParaRPr sz="1800"/>
          </a:p>
          <a:p>
            <a:pPr indent="-342900" lvl="0" marL="457200" rtl="0">
              <a:spcBef>
                <a:spcPts val="0"/>
              </a:spcBef>
              <a:spcAft>
                <a:spcPts val="0"/>
              </a:spcAft>
              <a:buSzPts val="1800"/>
              <a:buChar char="●"/>
            </a:pPr>
            <a:r>
              <a:rPr lang="en" sz="1800"/>
              <a:t>Prefer one classifier that strictly dominates another</a:t>
            </a:r>
            <a:endParaRPr sz="1800"/>
          </a:p>
          <a:p>
            <a:pPr indent="-342900" lvl="0" marL="457200" rtl="0">
              <a:spcBef>
                <a:spcPts val="0"/>
              </a:spcBef>
              <a:spcAft>
                <a:spcPts val="0"/>
              </a:spcAft>
              <a:buSzPts val="1800"/>
              <a:buChar char="●"/>
            </a:pPr>
            <a:r>
              <a:rPr lang="en" sz="1800"/>
              <a:t>Difficult when lines cross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Note on Technology</a:t>
            </a:r>
            <a:endParaRPr/>
          </a:p>
        </p:txBody>
      </p:sp>
      <p:sp>
        <p:nvSpPr>
          <p:cNvPr id="79" name="Shape 79"/>
          <p:cNvSpPr txBox="1"/>
          <p:nvPr>
            <p:ph idx="1" type="body"/>
          </p:nvPr>
        </p:nvSpPr>
        <p:spPr>
          <a:xfrm>
            <a:off x="311700" y="961475"/>
            <a:ext cx="8520600" cy="3607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Our current stack at the Machine Learning for Social Science Lab (MSSL)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 and Python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Spark for Database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Github for version control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 Notebooks and markdown for documentation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Keras/Tensorflow for deep learning</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Ubuntu for OS and </a:t>
            </a:r>
            <a:r>
              <a:rPr lang="en">
                <a:solidFill>
                  <a:srgbClr val="000000"/>
                </a:solidFill>
              </a:rPr>
              <a:t>command line</a:t>
            </a:r>
            <a:r>
              <a:rPr lang="en">
                <a:solidFill>
                  <a:srgbClr val="000000"/>
                </a:solidFill>
              </a:rPr>
              <a:t> tools</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a:spcBef>
                <a:spcPts val="1600"/>
              </a:spcBef>
              <a:spcAft>
                <a:spcPts val="0"/>
              </a:spcAft>
              <a:buClr>
                <a:schemeClr val="dk1"/>
              </a:buClr>
              <a:buSzPts val="1800"/>
              <a:buChar char="●"/>
            </a:pPr>
            <a:r>
              <a:rPr lang="en">
                <a:solidFill>
                  <a:schemeClr val="dk1"/>
                </a:solidFill>
              </a:rPr>
              <a:t>R-notebook Provides Reading and Code Examples</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0" y="-1143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Score </a:t>
            </a:r>
            <a:r>
              <a:rPr lang="en"/>
              <a:t>Robustness to Class Imbalance</a:t>
            </a:r>
            <a:endParaRPr/>
          </a:p>
        </p:txBody>
      </p:sp>
      <p:sp>
        <p:nvSpPr>
          <p:cNvPr id="415" name="Shape 415"/>
          <p:cNvSpPr txBox="1"/>
          <p:nvPr/>
        </p:nvSpPr>
        <p:spPr>
          <a:xfrm>
            <a:off x="-134475" y="506350"/>
            <a:ext cx="3059100" cy="4415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Skew= Number of Negative Examples / Number of Positive Examples</a:t>
            </a:r>
            <a:endParaRPr/>
          </a:p>
          <a:p>
            <a:pPr indent="-317500" lvl="0" marL="457200" rtl="0">
              <a:spcBef>
                <a:spcPts val="1000"/>
              </a:spcBef>
              <a:spcAft>
                <a:spcPts val="0"/>
              </a:spcAft>
              <a:buSzPts val="1400"/>
              <a:buChar char="●"/>
            </a:pPr>
            <a:r>
              <a:rPr lang="en"/>
              <a:t>Vary the class balance of the dataset on the X axis</a:t>
            </a:r>
            <a:endParaRPr/>
          </a:p>
          <a:p>
            <a:pPr indent="-317500" lvl="0" marL="457200" rtl="0">
              <a:spcBef>
                <a:spcPts val="1000"/>
              </a:spcBef>
              <a:spcAft>
                <a:spcPts val="0"/>
              </a:spcAft>
              <a:buSzPts val="1400"/>
              <a:buChar char="●"/>
            </a:pPr>
            <a:r>
              <a:rPr lang="en"/>
              <a:t>Hold the classifier constant</a:t>
            </a:r>
            <a:endParaRPr/>
          </a:p>
          <a:p>
            <a:pPr indent="-317500" lvl="0" marL="457200" rtl="0">
              <a:spcBef>
                <a:spcPts val="1000"/>
              </a:spcBef>
              <a:spcAft>
                <a:spcPts val="0"/>
              </a:spcAft>
              <a:buSzPts val="1400"/>
              <a:buChar char="●"/>
            </a:pPr>
            <a:r>
              <a:rPr lang="en"/>
              <a:t>Show the score on each metric change just by changing the distribution of the data and nothing else</a:t>
            </a:r>
            <a:endParaRPr/>
          </a:p>
          <a:p>
            <a:pPr indent="-317500" lvl="0" marL="457200" rtl="0">
              <a:spcBef>
                <a:spcPts val="1000"/>
              </a:spcBef>
              <a:spcAft>
                <a:spcPts val="0"/>
              </a:spcAft>
              <a:buSzPts val="1400"/>
              <a:buChar char="●"/>
            </a:pPr>
            <a:r>
              <a:rPr lang="en"/>
              <a:t>Takeaways</a:t>
            </a:r>
            <a:endParaRPr/>
          </a:p>
          <a:p>
            <a:pPr indent="-317500" lvl="1" marL="914400" rtl="0">
              <a:spcBef>
                <a:spcPts val="0"/>
              </a:spcBef>
              <a:spcAft>
                <a:spcPts val="0"/>
              </a:spcAft>
              <a:buSzPts val="1400"/>
              <a:buChar char="○"/>
            </a:pPr>
            <a:r>
              <a:rPr lang="en"/>
              <a:t>Avoid Kappa and Alpha for imbalanced data</a:t>
            </a:r>
            <a:endParaRPr/>
          </a:p>
          <a:p>
            <a:pPr indent="-317500" lvl="1" marL="914400" rtl="0">
              <a:spcBef>
                <a:spcPts val="0"/>
              </a:spcBef>
              <a:spcAft>
                <a:spcPts val="0"/>
              </a:spcAft>
              <a:buSzPts val="1400"/>
              <a:buChar char="○"/>
            </a:pPr>
            <a:r>
              <a:rPr lang="en"/>
              <a:t>Be careful about what is a positive for F1 and AUC PR</a:t>
            </a:r>
            <a:endParaRPr/>
          </a:p>
          <a:p>
            <a:pPr indent="-317500" lvl="1" marL="914400" rtl="0">
              <a:spcBef>
                <a:spcPts val="0"/>
              </a:spcBef>
              <a:spcAft>
                <a:spcPts val="0"/>
              </a:spcAft>
              <a:buSzPts val="1400"/>
              <a:buChar char="○"/>
            </a:pPr>
            <a:r>
              <a:rPr lang="en"/>
              <a:t>AUC ROC is a good compromise</a:t>
            </a:r>
            <a:endParaRPr/>
          </a:p>
        </p:txBody>
      </p:sp>
      <p:sp>
        <p:nvSpPr>
          <p:cNvPr id="416" name="Shape 416"/>
          <p:cNvSpPr txBox="1"/>
          <p:nvPr/>
        </p:nvSpPr>
        <p:spPr>
          <a:xfrm>
            <a:off x="4632500" y="4410750"/>
            <a:ext cx="3220500" cy="7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 is Perfectly Balanced</a:t>
            </a:r>
            <a:endParaRPr/>
          </a:p>
          <a:p>
            <a:pPr indent="0" lvl="0" marL="0" rtl="0">
              <a:spcBef>
                <a:spcPts val="0"/>
              </a:spcBef>
              <a:spcAft>
                <a:spcPts val="0"/>
              </a:spcAft>
              <a:buNone/>
            </a:pPr>
            <a:r>
              <a:rPr lang="en"/>
              <a:t>&lt; 1 is more positives than negatives</a:t>
            </a:r>
            <a:endParaRPr/>
          </a:p>
          <a:p>
            <a:pPr indent="0" lvl="0" marL="0" rtl="0">
              <a:spcBef>
                <a:spcPts val="0"/>
              </a:spcBef>
              <a:spcAft>
                <a:spcPts val="0"/>
              </a:spcAft>
              <a:buNone/>
            </a:pPr>
            <a:r>
              <a:rPr lang="en"/>
              <a:t>&gt; 1 is more negatives than positives</a:t>
            </a:r>
            <a:endParaRPr/>
          </a:p>
        </p:txBody>
      </p:sp>
      <p:pic>
        <p:nvPicPr>
          <p:cNvPr id="417" name="Shape 417"/>
          <p:cNvPicPr preferRelativeResize="0"/>
          <p:nvPr/>
        </p:nvPicPr>
        <p:blipFill>
          <a:blip r:embed="rId3">
            <a:alphaModFix/>
          </a:blip>
          <a:stretch>
            <a:fillRect/>
          </a:stretch>
        </p:blipFill>
        <p:spPr>
          <a:xfrm>
            <a:off x="3077025" y="610800"/>
            <a:ext cx="5914573" cy="35830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idx="1" type="body"/>
          </p:nvPr>
        </p:nvSpPr>
        <p:spPr>
          <a:xfrm>
            <a:off x="0" y="927850"/>
            <a:ext cx="5526600" cy="3641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Absolute error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Weights all errors equally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Squared error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Increasingly severe penalties the further away the predictions from the truth</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Huber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More forgiving for extreme errors than MSE and can tune with a parameter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Good for outliers and other noise (“robust regression”)</a:t>
            </a:r>
            <a:endParaRPr>
              <a:solidFill>
                <a:srgbClr val="000000"/>
              </a:solidFill>
            </a:endParaRPr>
          </a:p>
        </p:txBody>
      </p:sp>
      <p:sp>
        <p:nvSpPr>
          <p:cNvPr id="423" name="Shape 423"/>
          <p:cNvSpPr txBox="1"/>
          <p:nvPr>
            <p:ph type="title"/>
          </p:nvPr>
        </p:nvSpPr>
        <p:spPr>
          <a:xfrm>
            <a:off x="0" y="0"/>
            <a:ext cx="6165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Comparing       and      for real valued  </a:t>
            </a:r>
            <a:endParaRPr/>
          </a:p>
        </p:txBody>
      </p:sp>
      <p:pic>
        <p:nvPicPr>
          <p:cNvPr id="424" name="Shape 424"/>
          <p:cNvPicPr preferRelativeResize="0"/>
          <p:nvPr/>
        </p:nvPicPr>
        <p:blipFill>
          <a:blip r:embed="rId3">
            <a:alphaModFix/>
          </a:blip>
          <a:stretch>
            <a:fillRect/>
          </a:stretch>
        </p:blipFill>
        <p:spPr>
          <a:xfrm>
            <a:off x="3264182" y="0"/>
            <a:ext cx="353218" cy="489651"/>
          </a:xfrm>
          <a:prstGeom prst="rect">
            <a:avLst/>
          </a:prstGeom>
          <a:noFill/>
          <a:ln>
            <a:noFill/>
          </a:ln>
        </p:spPr>
      </p:pic>
      <p:pic>
        <p:nvPicPr>
          <p:cNvPr id="425" name="Shape 425"/>
          <p:cNvPicPr preferRelativeResize="0"/>
          <p:nvPr/>
        </p:nvPicPr>
        <p:blipFill>
          <a:blip r:embed="rId4">
            <a:alphaModFix/>
          </a:blip>
          <a:stretch>
            <a:fillRect/>
          </a:stretch>
        </p:blipFill>
        <p:spPr>
          <a:xfrm>
            <a:off x="2131348" y="83038"/>
            <a:ext cx="376500" cy="406624"/>
          </a:xfrm>
          <a:prstGeom prst="rect">
            <a:avLst/>
          </a:prstGeom>
          <a:noFill/>
          <a:ln>
            <a:noFill/>
          </a:ln>
        </p:spPr>
      </p:pic>
      <p:pic>
        <p:nvPicPr>
          <p:cNvPr id="426" name="Shape 426"/>
          <p:cNvPicPr preferRelativeResize="0"/>
          <p:nvPr/>
        </p:nvPicPr>
        <p:blipFill rotWithShape="1">
          <a:blip r:embed="rId5">
            <a:alphaModFix/>
          </a:blip>
          <a:srcRect b="3583" l="5914" r="5940" t="2844"/>
          <a:stretch/>
        </p:blipFill>
        <p:spPr>
          <a:xfrm>
            <a:off x="5365375" y="830575"/>
            <a:ext cx="3778627" cy="3008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Predictions Takeaway</a:t>
            </a:r>
            <a:endParaRPr/>
          </a:p>
        </p:txBody>
      </p:sp>
      <p:sp>
        <p:nvSpPr>
          <p:cNvPr id="432" name="Shape 432"/>
          <p:cNvSpPr txBox="1"/>
          <p:nvPr>
            <p:ph idx="1" type="body"/>
          </p:nvPr>
        </p:nvSpPr>
        <p:spPr>
          <a:xfrm>
            <a:off x="311700" y="907675"/>
            <a:ext cx="8520600" cy="366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Machine learning begins and ends with defining what constitutes a ‘good’ prediction</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Pick a scoring method tailored to your real world application</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Consider more than one scoring method</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Always consider placebo baseline predictions, e.g. all tails, 50/50 chance</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Don’t throw away information, use probabilities if you can</a:t>
            </a:r>
            <a:endParaRPr>
              <a:solidFill>
                <a:srgbClr val="000000"/>
              </a:solidFill>
            </a:endParaRPr>
          </a:p>
          <a:p>
            <a:pPr indent="-342900" lvl="0" marL="457200">
              <a:spcBef>
                <a:spcPts val="1000"/>
              </a:spcBef>
              <a:spcAft>
                <a:spcPts val="1000"/>
              </a:spcAft>
              <a:buClr>
                <a:srgbClr val="000000"/>
              </a:buClr>
              <a:buSzPts val="1800"/>
              <a:buChar char="●"/>
            </a:pPr>
            <a:r>
              <a:rPr lang="en">
                <a:solidFill>
                  <a:srgbClr val="000000"/>
                </a:solidFill>
              </a:rPr>
              <a:t>Consider clance imbalance</a:t>
            </a:r>
            <a:endParaRPr>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1532950" y="0"/>
            <a:ext cx="64410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we get from here to there?</a:t>
            </a:r>
            <a:endParaRPr/>
          </a:p>
          <a:p>
            <a:pPr indent="0" lvl="0" marL="0" rtl="0" algn="ctr">
              <a:spcBef>
                <a:spcPts val="0"/>
              </a:spcBef>
              <a:spcAft>
                <a:spcPts val="0"/>
              </a:spcAft>
              <a:buNone/>
            </a:pPr>
            <a:r>
              <a:rPr lang="en"/>
              <a:t>We transmit a message</a:t>
            </a:r>
            <a:endParaRPr/>
          </a:p>
        </p:txBody>
      </p:sp>
      <p:pic>
        <p:nvPicPr>
          <p:cNvPr id="438" name="Shape 438"/>
          <p:cNvPicPr preferRelativeResize="0"/>
          <p:nvPr/>
        </p:nvPicPr>
        <p:blipFill rotWithShape="1">
          <a:blip r:embed="rId3">
            <a:alphaModFix/>
          </a:blip>
          <a:srcRect b="12808" l="2893" r="2846" t="0"/>
          <a:stretch/>
        </p:blipFill>
        <p:spPr>
          <a:xfrm>
            <a:off x="625300" y="1136275"/>
            <a:ext cx="8034599" cy="4040850"/>
          </a:xfrm>
          <a:prstGeom prst="rect">
            <a:avLst/>
          </a:prstGeom>
          <a:noFill/>
          <a:ln>
            <a:noFill/>
          </a:ln>
        </p:spPr>
      </p:pic>
      <p:sp>
        <p:nvSpPr>
          <p:cNvPr id="439" name="Shape 439"/>
          <p:cNvSpPr txBox="1"/>
          <p:nvPr/>
        </p:nvSpPr>
        <p:spPr>
          <a:xfrm>
            <a:off x="7452450" y="4946950"/>
            <a:ext cx="1657800" cy="15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(SHANNON 1948)</a:t>
            </a:r>
            <a:endParaRPr/>
          </a:p>
        </p:txBody>
      </p:sp>
      <p:pic>
        <p:nvPicPr>
          <p:cNvPr id="440" name="Shape 440"/>
          <p:cNvPicPr preferRelativeResize="0"/>
          <p:nvPr/>
        </p:nvPicPr>
        <p:blipFill>
          <a:blip r:embed="rId4">
            <a:alphaModFix/>
          </a:blip>
          <a:stretch>
            <a:fillRect/>
          </a:stretch>
        </p:blipFill>
        <p:spPr>
          <a:xfrm>
            <a:off x="1042062" y="2026808"/>
            <a:ext cx="569534" cy="592717"/>
          </a:xfrm>
          <a:prstGeom prst="rect">
            <a:avLst/>
          </a:prstGeom>
          <a:noFill/>
          <a:ln>
            <a:noFill/>
          </a:ln>
        </p:spPr>
      </p:pic>
      <p:pic>
        <p:nvPicPr>
          <p:cNvPr id="441" name="Shape 441"/>
          <p:cNvPicPr preferRelativeResize="0"/>
          <p:nvPr/>
        </p:nvPicPr>
        <p:blipFill>
          <a:blip r:embed="rId5">
            <a:alphaModFix/>
          </a:blip>
          <a:stretch>
            <a:fillRect/>
          </a:stretch>
        </p:blipFill>
        <p:spPr>
          <a:xfrm>
            <a:off x="2290784" y="2157585"/>
            <a:ext cx="986914" cy="261527"/>
          </a:xfrm>
          <a:prstGeom prst="rect">
            <a:avLst/>
          </a:prstGeom>
          <a:noFill/>
          <a:ln>
            <a:noFill/>
          </a:ln>
        </p:spPr>
      </p:pic>
      <p:pic>
        <p:nvPicPr>
          <p:cNvPr id="442" name="Shape 442"/>
          <p:cNvPicPr preferRelativeResize="0"/>
          <p:nvPr/>
        </p:nvPicPr>
        <p:blipFill>
          <a:blip r:embed="rId6">
            <a:alphaModFix/>
          </a:blip>
          <a:stretch>
            <a:fillRect/>
          </a:stretch>
        </p:blipFill>
        <p:spPr>
          <a:xfrm>
            <a:off x="5970095" y="2131003"/>
            <a:ext cx="1032602" cy="314685"/>
          </a:xfrm>
          <a:prstGeom prst="rect">
            <a:avLst/>
          </a:prstGeom>
          <a:noFill/>
          <a:ln>
            <a:noFill/>
          </a:ln>
        </p:spPr>
      </p:pic>
      <p:pic>
        <p:nvPicPr>
          <p:cNvPr id="443" name="Shape 443"/>
          <p:cNvPicPr preferRelativeResize="0"/>
          <p:nvPr/>
        </p:nvPicPr>
        <p:blipFill>
          <a:blip r:embed="rId7">
            <a:alphaModFix/>
          </a:blip>
          <a:stretch>
            <a:fillRect/>
          </a:stretch>
        </p:blipFill>
        <p:spPr>
          <a:xfrm>
            <a:off x="7825138" y="2092195"/>
            <a:ext cx="293688" cy="392300"/>
          </a:xfrm>
          <a:prstGeom prst="rect">
            <a:avLst/>
          </a:prstGeom>
          <a:noFill/>
          <a:ln>
            <a:noFill/>
          </a:ln>
        </p:spPr>
      </p:pic>
      <p:pic>
        <p:nvPicPr>
          <p:cNvPr id="444" name="Shape 444"/>
          <p:cNvPicPr preferRelativeResize="0"/>
          <p:nvPr/>
        </p:nvPicPr>
        <p:blipFill>
          <a:blip r:embed="rId8">
            <a:alphaModFix/>
          </a:blip>
          <a:stretch>
            <a:fillRect/>
          </a:stretch>
        </p:blipFill>
        <p:spPr>
          <a:xfrm>
            <a:off x="4149144" y="3859959"/>
            <a:ext cx="986914" cy="271039"/>
          </a:xfrm>
          <a:prstGeom prst="rect">
            <a:avLst/>
          </a:prstGeom>
          <a:noFill/>
          <a:ln>
            <a:noFill/>
          </a:ln>
        </p:spPr>
      </p:pic>
      <p:cxnSp>
        <p:nvCxnSpPr>
          <p:cNvPr id="445" name="Shape 445"/>
          <p:cNvCxnSpPr/>
          <p:nvPr/>
        </p:nvCxnSpPr>
        <p:spPr>
          <a:xfrm>
            <a:off x="1183350" y="302550"/>
            <a:ext cx="20100" cy="726300"/>
          </a:xfrm>
          <a:prstGeom prst="straightConnector1">
            <a:avLst/>
          </a:prstGeom>
          <a:noFill/>
          <a:ln cap="flat" cmpd="sng" w="9525">
            <a:solidFill>
              <a:schemeClr val="dk2"/>
            </a:solidFill>
            <a:prstDash val="solid"/>
            <a:round/>
            <a:headEnd len="med" w="med" type="none"/>
            <a:tailEnd len="med" w="med" type="triangle"/>
          </a:ln>
        </p:spPr>
      </p:cxnSp>
      <p:cxnSp>
        <p:nvCxnSpPr>
          <p:cNvPr id="446" name="Shape 446"/>
          <p:cNvCxnSpPr/>
          <p:nvPr/>
        </p:nvCxnSpPr>
        <p:spPr>
          <a:xfrm>
            <a:off x="7961938" y="508725"/>
            <a:ext cx="20100" cy="72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Message</a:t>
            </a:r>
            <a:endParaRPr/>
          </a:p>
        </p:txBody>
      </p:sp>
      <p:sp>
        <p:nvSpPr>
          <p:cNvPr id="452" name="Shape 452"/>
          <p:cNvSpPr txBox="1"/>
          <p:nvPr>
            <p:ph idx="1" type="body"/>
          </p:nvPr>
        </p:nvSpPr>
        <p:spPr>
          <a:xfrm>
            <a:off x="311700" y="995075"/>
            <a:ext cx="8520600" cy="3846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Messages are one or more symbols transmitted via a medium from an information source to a destination</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A message X takes on a state from a set of possible states</a:t>
            </a:r>
            <a:endParaRPr>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Take a piece of paper and write anything on it and pass it to your neighbor</a:t>
            </a:r>
            <a:endParaRPr>
              <a:solidFill>
                <a:srgbClr val="000000"/>
              </a:solidFill>
            </a:endParaRPr>
          </a:p>
          <a:p>
            <a:pPr indent="-317500" lvl="1" marL="914400" rtl="0">
              <a:spcBef>
                <a:spcPts val="1000"/>
              </a:spcBef>
              <a:spcAft>
                <a:spcPts val="0"/>
              </a:spcAft>
              <a:buClr>
                <a:srgbClr val="000000"/>
              </a:buClr>
              <a:buSzPts val="1400"/>
              <a:buChar char="○"/>
            </a:pPr>
            <a:r>
              <a:rPr lang="en">
                <a:solidFill>
                  <a:srgbClr val="000000"/>
                </a:solidFill>
              </a:rPr>
              <a:t>Messages don’t have to map to anything</a:t>
            </a:r>
            <a:endParaRPr>
              <a:solidFill>
                <a:srgbClr val="000000"/>
              </a:solidFill>
            </a:endParaRPr>
          </a:p>
          <a:p>
            <a:pPr indent="-317500" lvl="1" marL="914400" rtl="0">
              <a:spcBef>
                <a:spcPts val="1000"/>
              </a:spcBef>
              <a:spcAft>
                <a:spcPts val="0"/>
              </a:spcAft>
              <a:buClr>
                <a:srgbClr val="000000"/>
              </a:buClr>
              <a:buSzPts val="1400"/>
              <a:buChar char="○"/>
            </a:pPr>
            <a:r>
              <a:rPr lang="en">
                <a:solidFill>
                  <a:srgbClr val="000000"/>
                </a:solidFill>
              </a:rPr>
              <a:t>Messages don’t have to conform to a particular length or language</a:t>
            </a:r>
            <a:endParaRPr>
              <a:solidFill>
                <a:srgbClr val="000000"/>
              </a:solidFill>
            </a:endParaRPr>
          </a:p>
          <a:p>
            <a:pPr indent="-317500" lvl="1" marL="914400" rtl="0">
              <a:spcBef>
                <a:spcPts val="1000"/>
              </a:spcBef>
              <a:spcAft>
                <a:spcPts val="1000"/>
              </a:spcAft>
              <a:buClr>
                <a:srgbClr val="000000"/>
              </a:buClr>
              <a:buSzPts val="1400"/>
              <a:buChar char="○"/>
            </a:pPr>
            <a:r>
              <a:rPr lang="en">
                <a:solidFill>
                  <a:srgbClr val="000000"/>
                </a:solidFill>
              </a:rPr>
              <a:t>Out of context, messages don’t convey information in themselves. Messages have to be ABOUT something</a:t>
            </a:r>
            <a:endParaRPr>
              <a:solidFill>
                <a:srgbClr val="000000"/>
              </a:solidFill>
            </a:endParaRPr>
          </a:p>
        </p:txBody>
      </p:sp>
      <p:pic>
        <p:nvPicPr>
          <p:cNvPr id="453" name="Shape 453"/>
          <p:cNvPicPr preferRelativeResize="0"/>
          <p:nvPr/>
        </p:nvPicPr>
        <p:blipFill>
          <a:blip r:embed="rId3">
            <a:alphaModFix/>
          </a:blip>
          <a:stretch>
            <a:fillRect/>
          </a:stretch>
        </p:blipFill>
        <p:spPr>
          <a:xfrm>
            <a:off x="7005850" y="1727400"/>
            <a:ext cx="1514750" cy="424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idx="1" type="body"/>
          </p:nvPr>
        </p:nvSpPr>
        <p:spPr>
          <a:xfrm>
            <a:off x="158475" y="962225"/>
            <a:ext cx="8801100" cy="3846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400">
                <a:solidFill>
                  <a:schemeClr val="dk1"/>
                </a:solidFill>
              </a:rPr>
              <a:t>Information is the the </a:t>
            </a:r>
            <a:r>
              <a:rPr lang="en" sz="2400" u="sng">
                <a:solidFill>
                  <a:schemeClr val="dk1"/>
                </a:solidFill>
              </a:rPr>
              <a:t>uncertainty</a:t>
            </a:r>
            <a:r>
              <a:rPr lang="en" sz="2400">
                <a:solidFill>
                  <a:schemeClr val="dk1"/>
                </a:solidFill>
              </a:rPr>
              <a:t> at a destination of the state of the source that is </a:t>
            </a:r>
            <a:r>
              <a:rPr lang="en" sz="2400" u="sng">
                <a:solidFill>
                  <a:schemeClr val="dk1"/>
                </a:solidFill>
              </a:rPr>
              <a:t>reduced</a:t>
            </a:r>
            <a:r>
              <a:rPr lang="en" sz="2400">
                <a:solidFill>
                  <a:schemeClr val="dk1"/>
                </a:solidFill>
              </a:rPr>
              <a:t> by  a  message</a:t>
            </a:r>
            <a:endParaRPr sz="2400">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459" name="Shape 45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information?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type="title"/>
          </p:nvPr>
        </p:nvSpPr>
        <p:spPr>
          <a:xfrm>
            <a:off x="0" y="-1131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A Zero Information Conversation</a:t>
            </a:r>
            <a:endParaRPr/>
          </a:p>
        </p:txBody>
      </p:sp>
      <p:sp>
        <p:nvSpPr>
          <p:cNvPr id="465" name="Shape 465"/>
          <p:cNvSpPr txBox="1"/>
          <p:nvPr>
            <p:ph idx="1" type="body"/>
          </p:nvPr>
        </p:nvSpPr>
        <p:spPr>
          <a:xfrm>
            <a:off x="0" y="538500"/>
            <a:ext cx="9005100" cy="1363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Student A - Flip a two headed </a:t>
            </a:r>
            <a:r>
              <a:rPr lang="en">
                <a:solidFill>
                  <a:schemeClr val="dk1"/>
                </a:solidFill>
              </a:rPr>
              <a:t>(unfair) </a:t>
            </a:r>
            <a:r>
              <a:rPr lang="en">
                <a:solidFill>
                  <a:srgbClr val="000000"/>
                </a:solidFill>
              </a:rPr>
              <a:t>coin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B</a:t>
            </a:r>
            <a:r>
              <a:rPr lang="en">
                <a:solidFill>
                  <a:srgbClr val="000000"/>
                </a:solidFill>
              </a:rPr>
              <a:t> - Guess the outcome of the coin toss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A</a:t>
            </a:r>
            <a:r>
              <a:rPr lang="en">
                <a:solidFill>
                  <a:srgbClr val="000000"/>
                </a:solidFill>
              </a:rPr>
              <a:t> - Write down {‘H’,’T’} a note and pass it to the receiver</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B</a:t>
            </a:r>
            <a:r>
              <a:rPr lang="en">
                <a:solidFill>
                  <a:srgbClr val="000000"/>
                </a:solidFill>
              </a:rPr>
              <a:t> - How surprised are you by the result? (That surprise is the information.)</a:t>
            </a:r>
            <a:endParaRPr>
              <a:solidFill>
                <a:srgbClr val="000000"/>
              </a:solidFill>
            </a:endParaRPr>
          </a:p>
        </p:txBody>
      </p:sp>
      <p:sp>
        <p:nvSpPr>
          <p:cNvPr id="466" name="Shape 466"/>
          <p:cNvSpPr txBox="1"/>
          <p:nvPr/>
        </p:nvSpPr>
        <p:spPr>
          <a:xfrm>
            <a:off x="2179625" y="2028450"/>
            <a:ext cx="5222100" cy="21897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solidFill>
                  <a:schemeClr val="dk1"/>
                </a:solidFill>
              </a:rPr>
              <a:t>Formally</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Message Space S = {H,T}</a:t>
            </a:r>
            <a:endParaRPr sz="1800">
              <a:solidFill>
                <a:schemeClr val="dk1"/>
              </a:solidFill>
            </a:endParaRPr>
          </a:p>
          <a:p>
            <a:pPr indent="-342900" lvl="0" marL="457200" rtl="0">
              <a:lnSpc>
                <a:spcPct val="100000"/>
              </a:lnSpc>
              <a:spcBef>
                <a:spcPts val="0"/>
              </a:spcBef>
              <a:spcAft>
                <a:spcPts val="0"/>
              </a:spcAft>
              <a:buClr>
                <a:schemeClr val="dk1"/>
              </a:buClr>
              <a:buSzPts val="1800"/>
              <a:buChar char="●"/>
            </a:pPr>
            <a:r>
              <a:rPr lang="en" sz="1800">
                <a:solidFill>
                  <a:schemeClr val="dk1"/>
                </a:solidFill>
              </a:rPr>
              <a:t>X is a deterministic constant</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t/>
            </a:r>
            <a:endParaRPr sz="1800">
              <a:solidFill>
                <a:schemeClr val="dk1"/>
              </a:solidFill>
            </a:endParaRPr>
          </a:p>
          <a:p>
            <a:pPr indent="-342900" lvl="0" marL="457200" rtl="0">
              <a:lnSpc>
                <a:spcPct val="100000"/>
              </a:lnSpc>
              <a:spcBef>
                <a:spcPts val="0"/>
              </a:spcBef>
              <a:spcAft>
                <a:spcPts val="0"/>
              </a:spcAft>
              <a:buClr>
                <a:schemeClr val="dk1"/>
              </a:buClr>
              <a:buSzPts val="1800"/>
              <a:buChar char="●"/>
            </a:pPr>
            <a:r>
              <a:rPr lang="en" sz="1800">
                <a:solidFill>
                  <a:schemeClr val="dk1"/>
                </a:solidFill>
              </a:rPr>
              <a:t>Entropy (measure of surprise) defined as</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t/>
            </a:r>
            <a:endParaRPr sz="1800">
              <a:solidFill>
                <a:schemeClr val="dk1"/>
              </a:solidFill>
            </a:endParaRPr>
          </a:p>
          <a:p>
            <a:pPr indent="0" lvl="0" marL="0" rtl="0">
              <a:lnSpc>
                <a:spcPct val="100000"/>
              </a:lnSpc>
              <a:spcBef>
                <a:spcPts val="0"/>
              </a:spcBef>
              <a:spcAft>
                <a:spcPts val="0"/>
              </a:spcAft>
              <a:buNone/>
            </a:pPr>
            <a:r>
              <a:t/>
            </a:r>
            <a:endParaRPr sz="1800">
              <a:solidFill>
                <a:schemeClr val="dk1"/>
              </a:solidFill>
            </a:endParaRPr>
          </a:p>
        </p:txBody>
      </p:sp>
      <p:pic>
        <p:nvPicPr>
          <p:cNvPr id="467" name="Shape 467"/>
          <p:cNvPicPr preferRelativeResize="0"/>
          <p:nvPr/>
        </p:nvPicPr>
        <p:blipFill>
          <a:blip r:embed="rId3">
            <a:alphaModFix/>
          </a:blip>
          <a:stretch>
            <a:fillRect/>
          </a:stretch>
        </p:blipFill>
        <p:spPr>
          <a:xfrm>
            <a:off x="1421257" y="4344915"/>
            <a:ext cx="6645050" cy="373784"/>
          </a:xfrm>
          <a:prstGeom prst="rect">
            <a:avLst/>
          </a:prstGeom>
          <a:noFill/>
          <a:ln>
            <a:noFill/>
          </a:ln>
        </p:spPr>
      </p:pic>
      <p:pic>
        <p:nvPicPr>
          <p:cNvPr id="468" name="Shape 468"/>
          <p:cNvPicPr preferRelativeResize="0"/>
          <p:nvPr/>
        </p:nvPicPr>
        <p:blipFill>
          <a:blip r:embed="rId4">
            <a:alphaModFix/>
          </a:blip>
          <a:stretch>
            <a:fillRect/>
          </a:stretch>
        </p:blipFill>
        <p:spPr>
          <a:xfrm>
            <a:off x="3243050" y="2968925"/>
            <a:ext cx="3363474" cy="319525"/>
          </a:xfrm>
          <a:prstGeom prst="rect">
            <a:avLst/>
          </a:prstGeom>
          <a:noFill/>
          <a:ln>
            <a:noFill/>
          </a:ln>
        </p:spPr>
      </p:pic>
      <p:cxnSp>
        <p:nvCxnSpPr>
          <p:cNvPr id="469" name="Shape 469"/>
          <p:cNvCxnSpPr/>
          <p:nvPr/>
        </p:nvCxnSpPr>
        <p:spPr>
          <a:xfrm rot="10800000">
            <a:off x="7956750" y="4731725"/>
            <a:ext cx="15000" cy="324300"/>
          </a:xfrm>
          <a:prstGeom prst="straightConnector1">
            <a:avLst/>
          </a:prstGeom>
          <a:noFill/>
          <a:ln cap="flat" cmpd="sng" w="9525">
            <a:solidFill>
              <a:schemeClr val="dk2"/>
            </a:solidFill>
            <a:prstDash val="solid"/>
            <a:round/>
            <a:headEnd len="med" w="med" type="none"/>
            <a:tailEnd len="med" w="med" type="triangle"/>
          </a:ln>
        </p:spPr>
      </p:cxnSp>
      <p:sp>
        <p:nvSpPr>
          <p:cNvPr id="470" name="Shape 470"/>
          <p:cNvSpPr txBox="1"/>
          <p:nvPr/>
        </p:nvSpPr>
        <p:spPr>
          <a:xfrm>
            <a:off x="5626050" y="4792050"/>
            <a:ext cx="24210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No surprise, no information!</a:t>
            </a:r>
            <a:endParaRPr/>
          </a:p>
        </p:txBody>
      </p:sp>
      <p:pic>
        <p:nvPicPr>
          <p:cNvPr id="471" name="Shape 471"/>
          <p:cNvPicPr preferRelativeResize="0"/>
          <p:nvPr/>
        </p:nvPicPr>
        <p:blipFill>
          <a:blip r:embed="rId5">
            <a:alphaModFix/>
          </a:blip>
          <a:stretch>
            <a:fillRect/>
          </a:stretch>
        </p:blipFill>
        <p:spPr>
          <a:xfrm>
            <a:off x="3318650" y="3578175"/>
            <a:ext cx="3107024" cy="481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0" y="-113125"/>
            <a:ext cx="9144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A Zero Information Conversation (Takeaways)</a:t>
            </a:r>
            <a:endParaRPr/>
          </a:p>
        </p:txBody>
      </p:sp>
      <p:sp>
        <p:nvSpPr>
          <p:cNvPr id="477" name="Shape 477"/>
          <p:cNvSpPr txBox="1"/>
          <p:nvPr>
            <p:ph idx="1" type="body"/>
          </p:nvPr>
        </p:nvSpPr>
        <p:spPr>
          <a:xfrm>
            <a:off x="98125" y="734575"/>
            <a:ext cx="8959500" cy="4034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Information is relative</a:t>
            </a:r>
            <a:endParaRPr>
              <a:solidFill>
                <a:srgbClr val="000000"/>
              </a:solidFill>
            </a:endParaRPr>
          </a:p>
          <a:p>
            <a:pPr indent="-330200" lvl="1" marL="914400" rtl="0">
              <a:spcBef>
                <a:spcPts val="0"/>
              </a:spcBef>
              <a:spcAft>
                <a:spcPts val="0"/>
              </a:spcAft>
              <a:buClr>
                <a:srgbClr val="000000"/>
              </a:buClr>
              <a:buSzPts val="1600"/>
              <a:buChar char="○"/>
            </a:pPr>
            <a:r>
              <a:rPr lang="en" sz="1600">
                <a:solidFill>
                  <a:srgbClr val="000000"/>
                </a:solidFill>
              </a:rPr>
              <a:t>It’s about something (the state of a source)</a:t>
            </a:r>
            <a:endParaRPr sz="1600">
              <a:solidFill>
                <a:srgbClr val="000000"/>
              </a:solidFill>
            </a:endParaRPr>
          </a:p>
          <a:p>
            <a:pPr indent="-330200" lvl="1" marL="914400" rtl="0">
              <a:spcBef>
                <a:spcPts val="0"/>
              </a:spcBef>
              <a:spcAft>
                <a:spcPts val="0"/>
              </a:spcAft>
              <a:buClr>
                <a:srgbClr val="000000"/>
              </a:buClr>
              <a:buSzPts val="1600"/>
              <a:buChar char="○"/>
            </a:pPr>
            <a:r>
              <a:rPr lang="en" sz="1600">
                <a:solidFill>
                  <a:srgbClr val="000000"/>
                </a:solidFill>
              </a:rPr>
              <a:t>In terms of expectations of the receiver (what you didn’t already know about that state)</a:t>
            </a:r>
            <a:endParaRPr sz="1600">
              <a:solidFill>
                <a:srgbClr val="000000"/>
              </a:solidFill>
            </a:endParaRPr>
          </a:p>
          <a:p>
            <a:pPr indent="-330200" lvl="1" marL="914400" rtl="0">
              <a:spcBef>
                <a:spcPts val="0"/>
              </a:spcBef>
              <a:spcAft>
                <a:spcPts val="0"/>
              </a:spcAft>
              <a:buClr>
                <a:srgbClr val="000000"/>
              </a:buClr>
              <a:buSzPts val="1600"/>
              <a:buChar char="○"/>
            </a:pPr>
            <a:r>
              <a:rPr lang="en" sz="1600">
                <a:solidFill>
                  <a:schemeClr val="dk1"/>
                </a:solidFill>
              </a:rPr>
              <a:t>Not all messages are informative!</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Deterministic sources produce no information.</a:t>
            </a:r>
            <a:endParaRPr>
              <a:solidFill>
                <a:srgbClr val="000000"/>
              </a:solidFill>
            </a:endParaRPr>
          </a:p>
          <a:p>
            <a:pPr indent="-317500" lvl="1" marL="914400" marR="0" rtl="0" algn="l">
              <a:lnSpc>
                <a:spcPct val="115000"/>
              </a:lnSpc>
              <a:spcBef>
                <a:spcPts val="0"/>
              </a:spcBef>
              <a:spcAft>
                <a:spcPts val="0"/>
              </a:spcAft>
              <a:buClr>
                <a:srgbClr val="000000"/>
              </a:buClr>
              <a:buSzPts val="1400"/>
              <a:buChar char="○"/>
            </a:pPr>
            <a:r>
              <a:rPr lang="en">
                <a:solidFill>
                  <a:srgbClr val="000000"/>
                </a:solidFill>
              </a:rPr>
              <a:t>If you know a clock is broken, you never have to look at it again.</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idx="1" type="body"/>
          </p:nvPr>
        </p:nvSpPr>
        <p:spPr>
          <a:xfrm>
            <a:off x="158475" y="962225"/>
            <a:ext cx="8801100" cy="38463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chemeClr val="dk1"/>
              </a:buClr>
              <a:buSzPts val="2400"/>
              <a:buChar char="●"/>
            </a:pPr>
            <a:r>
              <a:rPr lang="en" sz="2400">
                <a:solidFill>
                  <a:schemeClr val="dk1"/>
                </a:solidFill>
              </a:rPr>
              <a:t>Non-varying information source</a:t>
            </a:r>
            <a:endParaRPr sz="2400">
              <a:solidFill>
                <a:schemeClr val="dk1"/>
              </a:solidFill>
            </a:endParaRPr>
          </a:p>
          <a:p>
            <a:pPr indent="-381000" lvl="1" marL="914400" rtl="0">
              <a:lnSpc>
                <a:spcPct val="100000"/>
              </a:lnSpc>
              <a:spcBef>
                <a:spcPts val="0"/>
              </a:spcBef>
              <a:spcAft>
                <a:spcPts val="0"/>
              </a:spcAft>
              <a:buClr>
                <a:schemeClr val="dk1"/>
              </a:buClr>
              <a:buSzPts val="2400"/>
              <a:buChar char="○"/>
            </a:pPr>
            <a:r>
              <a:rPr lang="en" sz="2400">
                <a:solidFill>
                  <a:schemeClr val="dk1"/>
                </a:solidFill>
              </a:rPr>
              <a:t>Two headed coin</a:t>
            </a:r>
            <a:endParaRPr sz="2400">
              <a:solidFill>
                <a:schemeClr val="dk1"/>
              </a:solidFill>
            </a:endParaRPr>
          </a:p>
          <a:p>
            <a:pPr indent="0" lvl="0" marL="91440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No varying measurements</a:t>
            </a:r>
            <a:endParaRPr sz="2400">
              <a:solidFill>
                <a:schemeClr val="dk1"/>
              </a:solidFill>
            </a:endParaRPr>
          </a:p>
          <a:p>
            <a:pPr indent="0" lvl="0" marL="45720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How many bits of information transmitted?</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483" name="Shape 48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0-bit source, 0-bit message</a:t>
            </a:r>
            <a:endParaRPr/>
          </a:p>
          <a:p>
            <a:pPr indent="0" lvl="0" mar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graphicFrame>
        <p:nvGraphicFramePr>
          <p:cNvPr id="484" name="Shape 484"/>
          <p:cNvGraphicFramePr/>
          <p:nvPr/>
        </p:nvGraphicFramePr>
        <p:xfrm>
          <a:off x="7171225" y="702600"/>
          <a:ext cx="3000000" cy="3000000"/>
        </p:xfrm>
        <a:graphic>
          <a:graphicData uri="http://schemas.openxmlformats.org/drawingml/2006/table">
            <a:tbl>
              <a:tblPr>
                <a:noFill/>
                <a:tableStyleId>{B0B42AB9-0C57-4EC7-9013-FFB535B81E29}</a:tableStyleId>
              </a:tblPr>
              <a:tblGrid>
                <a:gridCol w="420950"/>
                <a:gridCol w="420950"/>
                <a:gridCol w="420950"/>
                <a:gridCol w="420950"/>
              </a:tblGrid>
              <a:tr h="623050">
                <a:tc>
                  <a:txBody>
                    <a:bodyPr>
                      <a:noAutofit/>
                    </a:bodyPr>
                    <a:lstStyle/>
                    <a:p>
                      <a:pPr indent="0" lvl="0" marL="0">
                        <a:spcBef>
                          <a:spcPts val="0"/>
                        </a:spcBef>
                        <a:spcAft>
                          <a:spcPts val="0"/>
                        </a:spcAft>
                        <a:buNone/>
                      </a:pPr>
                      <a:r>
                        <a:rPr lang="en"/>
                        <a:t>Y</a:t>
                      </a:r>
                      <a:endParaRPr/>
                    </a:p>
                  </a:txBody>
                  <a:tcPr marT="91425" marB="91425" marR="91425" marL="91425"/>
                </a:tc>
                <a:tc>
                  <a:txBody>
                    <a:bodyPr>
                      <a:noAutofit/>
                    </a:bodyPr>
                    <a:lstStyle/>
                    <a:p>
                      <a:pPr indent="0" lvl="0" marL="0">
                        <a:spcBef>
                          <a:spcPts val="0"/>
                        </a:spcBef>
                        <a:spcAft>
                          <a:spcPts val="0"/>
                        </a:spcAft>
                        <a:buNone/>
                      </a:pPr>
                      <a:r>
                        <a:rPr lang="en"/>
                        <a:t>X1</a:t>
                      </a:r>
                      <a:endParaRPr/>
                    </a:p>
                  </a:txBody>
                  <a:tcPr marT="91425" marB="91425" marR="91425" marL="91425"/>
                </a:tc>
                <a:tc>
                  <a:txBody>
                    <a:bodyPr>
                      <a:noAutofit/>
                    </a:bodyPr>
                    <a:lstStyle/>
                    <a:p>
                      <a:pPr indent="0" lvl="0" marL="0" rtl="0">
                        <a:spcBef>
                          <a:spcPts val="0"/>
                        </a:spcBef>
                        <a:spcAft>
                          <a:spcPts val="0"/>
                        </a:spcAft>
                        <a:buNone/>
                      </a:pPr>
                      <a:r>
                        <a:rPr lang="en"/>
                        <a:t>X2</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a:spcBef>
                          <a:spcPts val="0"/>
                        </a:spcBef>
                        <a:spcAft>
                          <a:spcPts val="0"/>
                        </a:spcAft>
                        <a:buNone/>
                      </a:pPr>
                      <a:r>
                        <a:rPr lang="en"/>
                        <a:t>...</a:t>
                      </a:r>
                      <a:endParaRPr/>
                    </a:p>
                  </a:txBody>
                  <a:tcPr marT="91425" marB="91425" marR="91425" marL="91425"/>
                </a:tc>
                <a:tc>
                  <a:txBody>
                    <a:bodyPr>
                      <a:noAutofit/>
                    </a:bodyPr>
                    <a:lstStyle/>
                    <a:p>
                      <a:pPr indent="0" lvl="0" mar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idx="1" type="body"/>
          </p:nvPr>
        </p:nvSpPr>
        <p:spPr>
          <a:xfrm>
            <a:off x="158475" y="962225"/>
            <a:ext cx="8801100" cy="38463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chemeClr val="dk1"/>
              </a:buClr>
              <a:buSzPts val="2400"/>
              <a:buChar char="●"/>
            </a:pPr>
            <a:r>
              <a:rPr lang="en" sz="2400">
                <a:solidFill>
                  <a:schemeClr val="dk1"/>
                </a:solidFill>
              </a:rPr>
              <a:t>Non-varying information source</a:t>
            </a:r>
            <a:endParaRPr sz="2400">
              <a:solidFill>
                <a:schemeClr val="dk1"/>
              </a:solidFill>
            </a:endParaRPr>
          </a:p>
          <a:p>
            <a:pPr indent="-381000" lvl="1" marL="914400" rtl="0">
              <a:lnSpc>
                <a:spcPct val="100000"/>
              </a:lnSpc>
              <a:spcBef>
                <a:spcPts val="0"/>
              </a:spcBef>
              <a:spcAft>
                <a:spcPts val="0"/>
              </a:spcAft>
              <a:buClr>
                <a:schemeClr val="dk1"/>
              </a:buClr>
              <a:buSzPts val="2400"/>
              <a:buChar char="○"/>
            </a:pPr>
            <a:r>
              <a:rPr lang="en" sz="2400">
                <a:solidFill>
                  <a:schemeClr val="dk1"/>
                </a:solidFill>
              </a:rPr>
              <a:t>Two headed coin</a:t>
            </a:r>
            <a:endParaRPr sz="2400">
              <a:solidFill>
                <a:schemeClr val="dk1"/>
              </a:solidFill>
            </a:endParaRPr>
          </a:p>
          <a:p>
            <a:pPr indent="0" lvl="0" marL="45720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One varying measurement</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How many bits of information transmitted?</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490" name="Shape 49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0-bit source, 1-bit message</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graphicFrame>
        <p:nvGraphicFramePr>
          <p:cNvPr id="491" name="Shape 491"/>
          <p:cNvGraphicFramePr/>
          <p:nvPr/>
        </p:nvGraphicFramePr>
        <p:xfrm>
          <a:off x="8065475" y="219575"/>
          <a:ext cx="3000000" cy="3000000"/>
        </p:xfrm>
        <a:graphic>
          <a:graphicData uri="http://schemas.openxmlformats.org/drawingml/2006/table">
            <a:tbl>
              <a:tblPr>
                <a:noFill/>
                <a:tableStyleId>{B0B42AB9-0C57-4EC7-9013-FFB535B81E29}</a:tableStyleId>
              </a:tblPr>
              <a:tblGrid>
                <a:gridCol w="420950"/>
                <a:gridCol w="420950"/>
              </a:tblGrid>
              <a:tr h="623050">
                <a:tc>
                  <a:txBody>
                    <a:bodyPr>
                      <a:noAutofit/>
                    </a:bodyPr>
                    <a:lstStyle/>
                    <a:p>
                      <a:pPr indent="0" lvl="0" marL="0" rtl="0">
                        <a:spcBef>
                          <a:spcPts val="0"/>
                        </a:spcBef>
                        <a:spcAft>
                          <a:spcPts val="0"/>
                        </a:spcAft>
                        <a:buNone/>
                      </a:pPr>
                      <a:r>
                        <a:rPr lang="en"/>
                        <a:t>Y</a:t>
                      </a:r>
                      <a:endParaRPr/>
                    </a:p>
                  </a:txBody>
                  <a:tcPr marT="91425" marB="91425" marR="91425" marL="91425"/>
                </a:tc>
                <a:tc>
                  <a:txBody>
                    <a:bodyPr>
                      <a:noAutofit/>
                    </a:bodyPr>
                    <a:lstStyle/>
                    <a:p>
                      <a:pPr indent="0" lvl="0" marL="0" rtl="0">
                        <a:spcBef>
                          <a:spcPts val="0"/>
                        </a:spcBef>
                        <a:spcAft>
                          <a:spcPts val="0"/>
                        </a:spcAft>
                        <a:buNone/>
                      </a:pPr>
                      <a:r>
                        <a:rPr lang="en"/>
                        <a:t>X1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Machine Learning?</a:t>
            </a:r>
            <a:endParaRPr/>
          </a:p>
        </p:txBody>
      </p:sp>
      <p:sp>
        <p:nvSpPr>
          <p:cNvPr id="85" name="Shape 85"/>
          <p:cNvSpPr txBox="1"/>
          <p:nvPr>
            <p:ph idx="1" type="body"/>
          </p:nvPr>
        </p:nvSpPr>
        <p:spPr>
          <a:xfrm>
            <a:off x="565025" y="984850"/>
            <a:ext cx="3924000" cy="3620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400">
                <a:solidFill>
                  <a:schemeClr val="dk1"/>
                </a:solidFill>
              </a:rPr>
              <a:t>Machine Learning is the </a:t>
            </a:r>
            <a:endParaRPr sz="2400">
              <a:solidFill>
                <a:srgbClr val="000000"/>
              </a:solidFill>
            </a:endParaRPr>
          </a:p>
          <a:p>
            <a:pPr indent="0" lvl="0" marL="0" rtl="0">
              <a:lnSpc>
                <a:spcPct val="100000"/>
              </a:lnSpc>
              <a:spcBef>
                <a:spcPts val="1000"/>
              </a:spcBef>
              <a:spcAft>
                <a:spcPts val="0"/>
              </a:spcAft>
              <a:buNone/>
            </a:pPr>
            <a:r>
              <a:rPr lang="en" sz="2400">
                <a:solidFill>
                  <a:srgbClr val="000000"/>
                </a:solidFill>
              </a:rPr>
              <a:t>applied discipline of </a:t>
            </a:r>
            <a:endParaRPr sz="2400">
              <a:solidFill>
                <a:srgbClr val="000000"/>
              </a:solidFill>
            </a:endParaRPr>
          </a:p>
          <a:p>
            <a:pPr indent="0" lvl="0" marL="0" rtl="0">
              <a:lnSpc>
                <a:spcPct val="100000"/>
              </a:lnSpc>
              <a:spcBef>
                <a:spcPts val="1000"/>
              </a:spcBef>
              <a:spcAft>
                <a:spcPts val="0"/>
              </a:spcAft>
              <a:buNone/>
            </a:pPr>
            <a:r>
              <a:rPr lang="en" sz="2400" u="sng">
                <a:solidFill>
                  <a:srgbClr val="000000"/>
                </a:solidFill>
              </a:rPr>
              <a:t>inferring</a:t>
            </a:r>
            <a:r>
              <a:rPr lang="en" sz="2400">
                <a:solidFill>
                  <a:srgbClr val="000000"/>
                </a:solidFill>
              </a:rPr>
              <a:t> </a:t>
            </a:r>
            <a:endParaRPr sz="2400">
              <a:solidFill>
                <a:srgbClr val="000000"/>
              </a:solidFill>
            </a:endParaRPr>
          </a:p>
          <a:p>
            <a:pPr indent="0" lvl="0" marL="0" rtl="0">
              <a:lnSpc>
                <a:spcPct val="100000"/>
              </a:lnSpc>
              <a:spcBef>
                <a:spcPts val="1000"/>
              </a:spcBef>
              <a:spcAft>
                <a:spcPts val="0"/>
              </a:spcAft>
              <a:buNone/>
            </a:pPr>
            <a:r>
              <a:rPr lang="en" sz="2400" u="sng">
                <a:solidFill>
                  <a:srgbClr val="000000"/>
                </a:solidFill>
              </a:rPr>
              <a:t>useful</a:t>
            </a:r>
            <a:r>
              <a:rPr lang="en" sz="2400">
                <a:solidFill>
                  <a:srgbClr val="000000"/>
                </a:solidFill>
              </a:rPr>
              <a:t> </a:t>
            </a:r>
            <a:r>
              <a:rPr lang="en" sz="2400" u="sng">
                <a:solidFill>
                  <a:srgbClr val="000000"/>
                </a:solidFill>
              </a:rPr>
              <a:t>functions</a:t>
            </a:r>
            <a:r>
              <a:rPr lang="en" sz="2400">
                <a:solidFill>
                  <a:srgbClr val="000000"/>
                </a:solidFill>
              </a:rPr>
              <a:t> </a:t>
            </a:r>
            <a:endParaRPr sz="2400">
              <a:solidFill>
                <a:srgbClr val="000000"/>
              </a:solidFill>
            </a:endParaRPr>
          </a:p>
          <a:p>
            <a:pPr indent="0" lvl="0" marL="0" rtl="0">
              <a:lnSpc>
                <a:spcPct val="100000"/>
              </a:lnSpc>
              <a:spcBef>
                <a:spcPts val="1000"/>
              </a:spcBef>
              <a:spcAft>
                <a:spcPts val="0"/>
              </a:spcAft>
              <a:buNone/>
            </a:pPr>
            <a:r>
              <a:rPr lang="en" sz="2400">
                <a:solidFill>
                  <a:srgbClr val="000000"/>
                </a:solidFill>
              </a:rPr>
              <a:t>that </a:t>
            </a:r>
            <a:r>
              <a:rPr lang="en" sz="2400" u="sng">
                <a:solidFill>
                  <a:srgbClr val="000000"/>
                </a:solidFill>
              </a:rPr>
              <a:t>reliably</a:t>
            </a:r>
            <a:r>
              <a:rPr lang="en" sz="2400">
                <a:solidFill>
                  <a:srgbClr val="000000"/>
                </a:solidFill>
              </a:rPr>
              <a:t> </a:t>
            </a:r>
            <a:r>
              <a:rPr lang="en" sz="2400" u="sng">
                <a:solidFill>
                  <a:srgbClr val="000000"/>
                </a:solidFill>
              </a:rPr>
              <a:t>extract</a:t>
            </a:r>
            <a:r>
              <a:rPr lang="en" sz="2400">
                <a:solidFill>
                  <a:srgbClr val="000000"/>
                </a:solidFill>
              </a:rPr>
              <a:t> </a:t>
            </a:r>
            <a:endParaRPr sz="2400">
              <a:solidFill>
                <a:srgbClr val="000000"/>
              </a:solidFill>
            </a:endParaRPr>
          </a:p>
          <a:p>
            <a:pPr indent="0" lvl="0" marL="0" rtl="0">
              <a:lnSpc>
                <a:spcPct val="100000"/>
              </a:lnSpc>
              <a:spcBef>
                <a:spcPts val="1000"/>
              </a:spcBef>
              <a:spcAft>
                <a:spcPts val="0"/>
              </a:spcAft>
              <a:buNone/>
            </a:pPr>
            <a:r>
              <a:rPr lang="en" sz="2400" u="sng">
                <a:solidFill>
                  <a:srgbClr val="000000"/>
                </a:solidFill>
              </a:rPr>
              <a:t>information</a:t>
            </a:r>
            <a:r>
              <a:rPr lang="en" sz="2400">
                <a:solidFill>
                  <a:srgbClr val="000000"/>
                </a:solidFill>
              </a:rPr>
              <a:t> </a:t>
            </a:r>
            <a:endParaRPr sz="2400">
              <a:solidFill>
                <a:srgbClr val="000000"/>
              </a:solidFill>
            </a:endParaRPr>
          </a:p>
          <a:p>
            <a:pPr indent="0" lvl="0" marL="0" rtl="0">
              <a:lnSpc>
                <a:spcPct val="100000"/>
              </a:lnSpc>
              <a:spcBef>
                <a:spcPts val="1000"/>
              </a:spcBef>
              <a:spcAft>
                <a:spcPts val="1000"/>
              </a:spcAft>
              <a:buNone/>
            </a:pPr>
            <a:r>
              <a:rPr lang="en" sz="2400">
                <a:solidFill>
                  <a:srgbClr val="000000"/>
                </a:solidFill>
              </a:rPr>
              <a:t>from </a:t>
            </a:r>
            <a:r>
              <a:rPr lang="en" sz="2400" u="sng">
                <a:solidFill>
                  <a:srgbClr val="000000"/>
                </a:solidFill>
              </a:rPr>
              <a:t>messages</a:t>
            </a:r>
            <a:endParaRPr sz="2400" u="sng">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idx="1" type="body"/>
          </p:nvPr>
        </p:nvSpPr>
        <p:spPr>
          <a:xfrm>
            <a:off x="158475" y="962225"/>
            <a:ext cx="8801100" cy="38463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chemeClr val="dk1"/>
              </a:buClr>
              <a:buSzPts val="2400"/>
              <a:buChar char="●"/>
            </a:pPr>
            <a:r>
              <a:rPr lang="en" sz="2400">
                <a:solidFill>
                  <a:schemeClr val="dk1"/>
                </a:solidFill>
              </a:rPr>
              <a:t>Non-varying information source</a:t>
            </a:r>
            <a:endParaRPr sz="2400">
              <a:solidFill>
                <a:schemeClr val="dk1"/>
              </a:solidFill>
            </a:endParaRPr>
          </a:p>
          <a:p>
            <a:pPr indent="0" lvl="0" marL="45720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Arbitrarily many varying measurements</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How many bits of information transmitted?</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497" name="Shape 49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0-bit source, N bit message</a:t>
            </a:r>
            <a:endParaRPr/>
          </a:p>
          <a:p>
            <a:pPr indent="0" lvl="0" mar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graphicFrame>
        <p:nvGraphicFramePr>
          <p:cNvPr id="498" name="Shape 498"/>
          <p:cNvGraphicFramePr/>
          <p:nvPr/>
        </p:nvGraphicFramePr>
        <p:xfrm>
          <a:off x="7171225" y="702600"/>
          <a:ext cx="3000000" cy="3000000"/>
        </p:xfrm>
        <a:graphic>
          <a:graphicData uri="http://schemas.openxmlformats.org/drawingml/2006/table">
            <a:tbl>
              <a:tblPr>
                <a:noFill/>
                <a:tableStyleId>{B0B42AB9-0C57-4EC7-9013-FFB535B81E29}</a:tableStyleId>
              </a:tblPr>
              <a:tblGrid>
                <a:gridCol w="420950"/>
                <a:gridCol w="420950"/>
                <a:gridCol w="420950"/>
                <a:gridCol w="420950"/>
              </a:tblGrid>
              <a:tr h="623050">
                <a:tc>
                  <a:txBody>
                    <a:bodyPr>
                      <a:noAutofit/>
                    </a:bodyPr>
                    <a:lstStyle/>
                    <a:p>
                      <a:pPr indent="0" lvl="0" marL="0" rtl="0">
                        <a:spcBef>
                          <a:spcPts val="0"/>
                        </a:spcBef>
                        <a:spcAft>
                          <a:spcPts val="0"/>
                        </a:spcAft>
                        <a:buNone/>
                      </a:pPr>
                      <a:r>
                        <a:rPr lang="en"/>
                        <a:t>Y</a:t>
                      </a:r>
                      <a:endParaRPr/>
                    </a:p>
                  </a:txBody>
                  <a:tcPr marT="91425" marB="91425" marR="91425" marL="91425"/>
                </a:tc>
                <a:tc>
                  <a:txBody>
                    <a:bodyPr>
                      <a:noAutofit/>
                    </a:bodyPr>
                    <a:lstStyle/>
                    <a:p>
                      <a:pPr indent="0" lvl="0" marL="0" rtl="0">
                        <a:spcBef>
                          <a:spcPts val="0"/>
                        </a:spcBef>
                        <a:spcAft>
                          <a:spcPts val="0"/>
                        </a:spcAft>
                        <a:buNone/>
                      </a:pPr>
                      <a:r>
                        <a:rPr lang="en"/>
                        <a:t>X1</a:t>
                      </a:r>
                      <a:endParaRPr/>
                    </a:p>
                  </a:txBody>
                  <a:tcPr marT="91425" marB="91425" marR="91425" marL="91425"/>
                </a:tc>
                <a:tc>
                  <a:txBody>
                    <a:bodyPr>
                      <a:noAutofit/>
                    </a:bodyPr>
                    <a:lstStyle/>
                    <a:p>
                      <a:pPr indent="0" lvl="0" marL="0" rtl="0">
                        <a:spcBef>
                          <a:spcPts val="0"/>
                        </a:spcBef>
                        <a:spcAft>
                          <a:spcPts val="0"/>
                        </a:spcAft>
                        <a:buNone/>
                      </a:pPr>
                      <a:r>
                        <a:rPr lang="en"/>
                        <a:t>X2</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r h="623050">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idx="1" type="body"/>
          </p:nvPr>
        </p:nvSpPr>
        <p:spPr>
          <a:xfrm>
            <a:off x="158475" y="962225"/>
            <a:ext cx="8801100" cy="38463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chemeClr val="dk1"/>
              </a:buClr>
              <a:buSzPts val="2400"/>
              <a:buChar char="●"/>
            </a:pPr>
            <a:r>
              <a:rPr lang="en" sz="2400">
                <a:solidFill>
                  <a:schemeClr val="dk1"/>
                </a:solidFill>
              </a:rPr>
              <a:t>1-bit (two states) varying information source</a:t>
            </a:r>
            <a:endParaRPr sz="2400">
              <a:solidFill>
                <a:schemeClr val="dk1"/>
              </a:solidFill>
            </a:endParaRPr>
          </a:p>
          <a:p>
            <a:pPr indent="-381000" lvl="1" marL="914400" rtl="0">
              <a:lnSpc>
                <a:spcPct val="100000"/>
              </a:lnSpc>
              <a:spcBef>
                <a:spcPts val="0"/>
              </a:spcBef>
              <a:spcAft>
                <a:spcPts val="0"/>
              </a:spcAft>
              <a:buClr>
                <a:schemeClr val="dk1"/>
              </a:buClr>
              <a:buSzPts val="2400"/>
              <a:buChar char="○"/>
            </a:pPr>
            <a:r>
              <a:rPr lang="en" sz="2400">
                <a:solidFill>
                  <a:schemeClr val="dk1"/>
                </a:solidFill>
              </a:rPr>
              <a:t>Two sided coin</a:t>
            </a:r>
            <a:endParaRPr sz="2400">
              <a:solidFill>
                <a:schemeClr val="dk1"/>
              </a:solidFill>
            </a:endParaRPr>
          </a:p>
          <a:p>
            <a:pPr indent="-381000" lvl="1" marL="914400" rtl="0">
              <a:lnSpc>
                <a:spcPct val="100000"/>
              </a:lnSpc>
              <a:spcBef>
                <a:spcPts val="0"/>
              </a:spcBef>
              <a:spcAft>
                <a:spcPts val="0"/>
              </a:spcAft>
              <a:buClr>
                <a:schemeClr val="dk1"/>
              </a:buClr>
              <a:buSzPts val="2400"/>
              <a:buChar char="○"/>
            </a:pPr>
            <a:r>
              <a:rPr lang="en" sz="2400">
                <a:solidFill>
                  <a:schemeClr val="dk1"/>
                </a:solidFill>
              </a:rPr>
              <a:t>Only incidents of both war and peace</a:t>
            </a:r>
            <a:endParaRPr sz="2400">
              <a:solidFill>
                <a:schemeClr val="dk1"/>
              </a:solidFill>
            </a:endParaRPr>
          </a:p>
          <a:p>
            <a:pPr indent="0" lvl="0" marL="45720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One nonvarying measurement</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How many bits of information transmitted?</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504" name="Shape 50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1-bit source, 0-bit message</a:t>
            </a:r>
            <a:endParaRPr/>
          </a:p>
          <a:p>
            <a:pPr indent="0" lvl="0" marL="0" rtl="0">
              <a:spcBef>
                <a:spcPts val="0"/>
              </a:spcBef>
              <a:spcAft>
                <a:spcPts val="0"/>
              </a:spcAft>
              <a:buNone/>
            </a:pPr>
            <a:r>
              <a:t/>
            </a:r>
            <a:endParaRPr/>
          </a:p>
        </p:txBody>
      </p:sp>
      <p:graphicFrame>
        <p:nvGraphicFramePr>
          <p:cNvPr id="505" name="Shape 505"/>
          <p:cNvGraphicFramePr/>
          <p:nvPr/>
        </p:nvGraphicFramePr>
        <p:xfrm>
          <a:off x="8065475" y="219575"/>
          <a:ext cx="3000000" cy="3000000"/>
        </p:xfrm>
        <a:graphic>
          <a:graphicData uri="http://schemas.openxmlformats.org/drawingml/2006/table">
            <a:tbl>
              <a:tblPr>
                <a:noFill/>
                <a:tableStyleId>{B0B42AB9-0C57-4EC7-9013-FFB535B81E29}</a:tableStyleId>
              </a:tblPr>
              <a:tblGrid>
                <a:gridCol w="420950"/>
                <a:gridCol w="420950"/>
              </a:tblGrid>
              <a:tr h="623050">
                <a:tc>
                  <a:txBody>
                    <a:bodyPr>
                      <a:noAutofit/>
                    </a:bodyPr>
                    <a:lstStyle/>
                    <a:p>
                      <a:pPr indent="0" lvl="0" marL="0" rtl="0">
                        <a:spcBef>
                          <a:spcPts val="0"/>
                        </a:spcBef>
                        <a:spcAft>
                          <a:spcPts val="0"/>
                        </a:spcAft>
                        <a:buNone/>
                      </a:pPr>
                      <a:r>
                        <a:rPr lang="en"/>
                        <a:t>Y</a:t>
                      </a:r>
                      <a:endParaRPr/>
                    </a:p>
                  </a:txBody>
                  <a:tcPr marT="91425" marB="91425" marR="91425" marL="91425"/>
                </a:tc>
                <a:tc>
                  <a:txBody>
                    <a:bodyPr>
                      <a:noAutofit/>
                    </a:bodyPr>
                    <a:lstStyle/>
                    <a:p>
                      <a:pPr indent="0" lvl="0" marL="0" rtl="0">
                        <a:spcBef>
                          <a:spcPts val="0"/>
                        </a:spcBef>
                        <a:spcAft>
                          <a:spcPts val="0"/>
                        </a:spcAft>
                        <a:buNone/>
                      </a:pPr>
                      <a:r>
                        <a:rPr lang="en"/>
                        <a:t>X1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idx="1" type="body"/>
          </p:nvPr>
        </p:nvSpPr>
        <p:spPr>
          <a:xfrm>
            <a:off x="158475" y="962225"/>
            <a:ext cx="8801100" cy="38463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chemeClr val="dk1"/>
              </a:buClr>
              <a:buSzPts val="2400"/>
              <a:buChar char="●"/>
            </a:pPr>
            <a:r>
              <a:rPr lang="en" sz="2400">
                <a:solidFill>
                  <a:schemeClr val="dk1"/>
                </a:solidFill>
              </a:rPr>
              <a:t>1-bit (two states) varying information source</a:t>
            </a:r>
            <a:endParaRPr sz="2400">
              <a:solidFill>
                <a:schemeClr val="dk1"/>
              </a:solidFill>
            </a:endParaRPr>
          </a:p>
          <a:p>
            <a:pPr indent="-381000" lvl="1" marL="914400" rtl="0">
              <a:lnSpc>
                <a:spcPct val="100000"/>
              </a:lnSpc>
              <a:spcBef>
                <a:spcPts val="0"/>
              </a:spcBef>
              <a:spcAft>
                <a:spcPts val="0"/>
              </a:spcAft>
              <a:buClr>
                <a:schemeClr val="dk1"/>
              </a:buClr>
              <a:buSzPts val="2400"/>
              <a:buChar char="○"/>
            </a:pPr>
            <a:r>
              <a:rPr lang="en" sz="2400">
                <a:solidFill>
                  <a:schemeClr val="dk1"/>
                </a:solidFill>
              </a:rPr>
              <a:t>Two sided coin</a:t>
            </a:r>
            <a:endParaRPr sz="2400">
              <a:solidFill>
                <a:schemeClr val="dk1"/>
              </a:solidFill>
            </a:endParaRPr>
          </a:p>
          <a:p>
            <a:pPr indent="-381000" lvl="1" marL="914400" rtl="0">
              <a:lnSpc>
                <a:spcPct val="100000"/>
              </a:lnSpc>
              <a:spcBef>
                <a:spcPts val="0"/>
              </a:spcBef>
              <a:spcAft>
                <a:spcPts val="0"/>
              </a:spcAft>
              <a:buClr>
                <a:schemeClr val="dk1"/>
              </a:buClr>
              <a:buSzPts val="2400"/>
              <a:buChar char="○"/>
            </a:pPr>
            <a:r>
              <a:rPr lang="en" sz="2400">
                <a:solidFill>
                  <a:schemeClr val="dk1"/>
                </a:solidFill>
              </a:rPr>
              <a:t>Only incidents of both war and peace</a:t>
            </a:r>
            <a:endParaRPr sz="2400">
              <a:solidFill>
                <a:schemeClr val="dk1"/>
              </a:solidFill>
            </a:endParaRPr>
          </a:p>
          <a:p>
            <a:pPr indent="0" lvl="0" marL="45720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One nonvarying measurement</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381000" lvl="0" marL="457200" rtl="0">
              <a:lnSpc>
                <a:spcPct val="100000"/>
              </a:lnSpc>
              <a:spcBef>
                <a:spcPts val="1000"/>
              </a:spcBef>
              <a:spcAft>
                <a:spcPts val="0"/>
              </a:spcAft>
              <a:buClr>
                <a:schemeClr val="dk1"/>
              </a:buClr>
              <a:buSzPts val="2400"/>
              <a:buChar char="●"/>
            </a:pPr>
            <a:r>
              <a:rPr lang="en" sz="2400">
                <a:solidFill>
                  <a:schemeClr val="dk1"/>
                </a:solidFill>
              </a:rPr>
              <a:t>How many bits of information transmitted?</a:t>
            </a:r>
            <a:endParaRPr sz="2400">
              <a:solidFill>
                <a:schemeClr val="dk1"/>
              </a:solidFill>
            </a:endParaRPr>
          </a:p>
          <a:p>
            <a:pPr indent="0" lvl="0" marL="0" rtl="0">
              <a:lnSpc>
                <a:spcPct val="100000"/>
              </a:lnSpc>
              <a:spcBef>
                <a:spcPts val="1000"/>
              </a:spcBef>
              <a:spcAft>
                <a:spcPts val="0"/>
              </a:spcAft>
              <a:buNone/>
            </a:pPr>
            <a:r>
              <a:t/>
            </a:r>
            <a:endParaRPr sz="2400">
              <a:solidFill>
                <a:schemeClr val="dk1"/>
              </a:solidFill>
            </a:endParaRPr>
          </a:p>
          <a:p>
            <a:pPr indent="0" lvl="0" marL="0" rtl="0">
              <a:lnSpc>
                <a:spcPct val="100000"/>
              </a:lnSpc>
              <a:spcBef>
                <a:spcPts val="1000"/>
              </a:spcBef>
              <a:spcAft>
                <a:spcPts val="1000"/>
              </a:spcAft>
              <a:buNone/>
            </a:pPr>
            <a:r>
              <a:t/>
            </a:r>
            <a:endParaRPr sz="2400">
              <a:solidFill>
                <a:schemeClr val="dk1"/>
              </a:solidFill>
            </a:endParaRPr>
          </a:p>
        </p:txBody>
      </p:sp>
      <p:sp>
        <p:nvSpPr>
          <p:cNvPr id="511" name="Shape 51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1-bit source, 1-bit message</a:t>
            </a:r>
            <a:endParaRPr/>
          </a:p>
          <a:p>
            <a:pPr indent="0" lvl="0" marL="0" rtl="0">
              <a:spcBef>
                <a:spcPts val="0"/>
              </a:spcBef>
              <a:spcAft>
                <a:spcPts val="0"/>
              </a:spcAft>
              <a:buNone/>
            </a:pPr>
            <a:r>
              <a:t/>
            </a:r>
            <a:endParaRPr/>
          </a:p>
        </p:txBody>
      </p:sp>
      <p:graphicFrame>
        <p:nvGraphicFramePr>
          <p:cNvPr id="512" name="Shape 512"/>
          <p:cNvGraphicFramePr/>
          <p:nvPr/>
        </p:nvGraphicFramePr>
        <p:xfrm>
          <a:off x="8065475" y="219575"/>
          <a:ext cx="3000000" cy="3000000"/>
        </p:xfrm>
        <a:graphic>
          <a:graphicData uri="http://schemas.openxmlformats.org/drawingml/2006/table">
            <a:tbl>
              <a:tblPr>
                <a:noFill/>
                <a:tableStyleId>{B0B42AB9-0C57-4EC7-9013-FFB535B81E29}</a:tableStyleId>
              </a:tblPr>
              <a:tblGrid>
                <a:gridCol w="420950"/>
                <a:gridCol w="420950"/>
              </a:tblGrid>
              <a:tr h="623050">
                <a:tc>
                  <a:txBody>
                    <a:bodyPr>
                      <a:noAutofit/>
                    </a:bodyPr>
                    <a:lstStyle/>
                    <a:p>
                      <a:pPr indent="0" lvl="0" marL="0" rtl="0">
                        <a:spcBef>
                          <a:spcPts val="0"/>
                        </a:spcBef>
                        <a:spcAft>
                          <a:spcPts val="0"/>
                        </a:spcAft>
                        <a:buNone/>
                      </a:pPr>
                      <a:r>
                        <a:rPr lang="en"/>
                        <a:t>Y</a:t>
                      </a:r>
                      <a:endParaRPr/>
                    </a:p>
                  </a:txBody>
                  <a:tcPr marT="91425" marB="91425" marR="91425" marL="91425"/>
                </a:tc>
                <a:tc>
                  <a:txBody>
                    <a:bodyPr>
                      <a:noAutofit/>
                    </a:bodyPr>
                    <a:lstStyle/>
                    <a:p>
                      <a:pPr indent="0" lvl="0" marL="0" rtl="0">
                        <a:spcBef>
                          <a:spcPts val="0"/>
                        </a:spcBef>
                        <a:spcAft>
                          <a:spcPts val="0"/>
                        </a:spcAft>
                        <a:buNone/>
                      </a:pPr>
                      <a:r>
                        <a:rPr lang="en"/>
                        <a:t>X1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r>
              <a:tr h="623050">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r>
              <a:tr h="623050">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r>
              <a:tr h="623050">
                <a:tc>
                  <a:txBody>
                    <a:bodyPr>
                      <a:noAutofit/>
                    </a:bodyPr>
                    <a:lstStyle/>
                    <a:p>
                      <a:pPr indent="0" lvl="0" marL="0" rtl="0">
                        <a:spcBef>
                          <a:spcPts val="0"/>
                        </a:spcBef>
                        <a:spcAft>
                          <a:spcPts val="0"/>
                        </a:spcAft>
                        <a:buNone/>
                      </a:pPr>
                      <a:r>
                        <a:rPr lang="en"/>
                        <a:t>...</a:t>
                      </a:r>
                      <a:endParaRPr/>
                    </a:p>
                  </a:txBody>
                  <a:tcPr marT="91425" marB="91425" marR="91425" marL="91425"/>
                </a:tc>
                <a:tc>
                  <a:txBody>
                    <a:bodyPr>
                      <a:noAutofit/>
                    </a:bodyPr>
                    <a:lstStyle/>
                    <a:p>
                      <a:pPr indent="0" lvl="0" marL="0" rtl="0">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0" y="-113125"/>
            <a:ext cx="9144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A One Bit Conversation</a:t>
            </a:r>
            <a:endParaRPr/>
          </a:p>
        </p:txBody>
      </p:sp>
      <p:sp>
        <p:nvSpPr>
          <p:cNvPr id="518" name="Shape 518"/>
          <p:cNvSpPr txBox="1"/>
          <p:nvPr>
            <p:ph idx="1" type="body"/>
          </p:nvPr>
        </p:nvSpPr>
        <p:spPr>
          <a:xfrm>
            <a:off x="319225" y="499100"/>
            <a:ext cx="8693100" cy="1363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Student A - Flip a fair</a:t>
            </a:r>
            <a:r>
              <a:rPr lang="en">
                <a:solidFill>
                  <a:schemeClr val="dk1"/>
                </a:solidFill>
              </a:rPr>
              <a:t> </a:t>
            </a:r>
            <a:r>
              <a:rPr lang="en">
                <a:solidFill>
                  <a:srgbClr val="000000"/>
                </a:solidFill>
              </a:rPr>
              <a:t>coin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B</a:t>
            </a:r>
            <a:r>
              <a:rPr lang="en">
                <a:solidFill>
                  <a:srgbClr val="000000"/>
                </a:solidFill>
              </a:rPr>
              <a:t> - Guess the outcome of the coin toss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A</a:t>
            </a:r>
            <a:r>
              <a:rPr lang="en">
                <a:solidFill>
                  <a:srgbClr val="000000"/>
                </a:solidFill>
              </a:rPr>
              <a:t> - Write down {‘H’,’T’} for tails on a note and pass it to the receiver</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Student B</a:t>
            </a:r>
            <a:r>
              <a:rPr lang="en">
                <a:solidFill>
                  <a:srgbClr val="000000"/>
                </a:solidFill>
              </a:rPr>
              <a:t> - How surprised are you by the result?</a:t>
            </a:r>
            <a:endParaRPr>
              <a:solidFill>
                <a:srgbClr val="000000"/>
              </a:solidFill>
            </a:endParaRPr>
          </a:p>
        </p:txBody>
      </p:sp>
      <p:sp>
        <p:nvSpPr>
          <p:cNvPr id="519" name="Shape 519"/>
          <p:cNvSpPr txBox="1"/>
          <p:nvPr/>
        </p:nvSpPr>
        <p:spPr>
          <a:xfrm>
            <a:off x="105675" y="2039300"/>
            <a:ext cx="8874000" cy="15237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solidFill>
                  <a:schemeClr val="dk1"/>
                </a:solidFill>
              </a:rPr>
              <a:t>Formally</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Message Space S = {Head,Tails}, transmitter f(“Heads)=”Tails”, f(“Tails”)=”Heads” </a:t>
            </a:r>
            <a:endParaRPr sz="1800">
              <a:solidFill>
                <a:schemeClr val="dk1"/>
              </a:solidFill>
            </a:endParaRPr>
          </a:p>
          <a:p>
            <a:pPr indent="-342900" lvl="0" marL="457200" rtl="0">
              <a:lnSpc>
                <a:spcPct val="100000"/>
              </a:lnSpc>
              <a:spcBef>
                <a:spcPts val="0"/>
              </a:spcBef>
              <a:spcAft>
                <a:spcPts val="0"/>
              </a:spcAft>
              <a:buClr>
                <a:schemeClr val="dk1"/>
              </a:buClr>
              <a:buSzPts val="1800"/>
              <a:buChar char="●"/>
            </a:pPr>
            <a:r>
              <a:rPr lang="en" sz="1800">
                <a:solidFill>
                  <a:schemeClr val="dk1"/>
                </a:solidFill>
              </a:rPr>
              <a:t>Y is a random variable</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rPr lang="en" sz="1800">
                <a:solidFill>
                  <a:schemeClr val="dk1"/>
                </a:solidFill>
              </a:rPr>
              <a:t> </a:t>
            </a:r>
            <a:endParaRPr sz="1800">
              <a:solidFill>
                <a:schemeClr val="dk1"/>
              </a:solidFill>
            </a:endParaRPr>
          </a:p>
          <a:p>
            <a:pPr indent="-342900" lvl="1" marL="914400" rtl="0">
              <a:lnSpc>
                <a:spcPct val="100000"/>
              </a:lnSpc>
              <a:spcBef>
                <a:spcPts val="0"/>
              </a:spcBef>
              <a:spcAft>
                <a:spcPts val="0"/>
              </a:spcAft>
              <a:buClr>
                <a:schemeClr val="dk1"/>
              </a:buClr>
              <a:buSzPts val="1800"/>
              <a:buChar char="○"/>
            </a:pPr>
            <a:r>
              <a:t/>
            </a:r>
            <a:endParaRPr sz="1800">
              <a:solidFill>
                <a:schemeClr val="dk1"/>
              </a:solidFill>
            </a:endParaRPr>
          </a:p>
          <a:p>
            <a:pPr indent="0" lvl="0" marL="0" rtl="0">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rtl="0">
              <a:lnSpc>
                <a:spcPct val="100000"/>
              </a:lnSpc>
              <a:spcBef>
                <a:spcPts val="0"/>
              </a:spcBef>
              <a:spcAft>
                <a:spcPts val="0"/>
              </a:spcAft>
              <a:buNone/>
            </a:pPr>
            <a:r>
              <a:t/>
            </a:r>
            <a:endParaRPr sz="1800">
              <a:solidFill>
                <a:schemeClr val="dk1"/>
              </a:solidFill>
            </a:endParaRPr>
          </a:p>
        </p:txBody>
      </p:sp>
      <p:pic>
        <p:nvPicPr>
          <p:cNvPr id="520" name="Shape 520"/>
          <p:cNvPicPr preferRelativeResize="0"/>
          <p:nvPr/>
        </p:nvPicPr>
        <p:blipFill>
          <a:blip r:embed="rId3">
            <a:alphaModFix/>
          </a:blip>
          <a:stretch>
            <a:fillRect/>
          </a:stretch>
        </p:blipFill>
        <p:spPr>
          <a:xfrm>
            <a:off x="1208525" y="3243550"/>
            <a:ext cx="3240576" cy="303803"/>
          </a:xfrm>
          <a:prstGeom prst="rect">
            <a:avLst/>
          </a:prstGeom>
          <a:noFill/>
          <a:ln>
            <a:noFill/>
          </a:ln>
        </p:spPr>
      </p:pic>
      <p:pic>
        <p:nvPicPr>
          <p:cNvPr id="521" name="Shape 521"/>
          <p:cNvPicPr preferRelativeResize="0"/>
          <p:nvPr/>
        </p:nvPicPr>
        <p:blipFill>
          <a:blip r:embed="rId4">
            <a:alphaModFix/>
          </a:blip>
          <a:stretch>
            <a:fillRect/>
          </a:stretch>
        </p:blipFill>
        <p:spPr>
          <a:xfrm>
            <a:off x="1271707" y="3632223"/>
            <a:ext cx="5556958" cy="319525"/>
          </a:xfrm>
          <a:prstGeom prst="rect">
            <a:avLst/>
          </a:prstGeom>
          <a:noFill/>
          <a:ln>
            <a:noFill/>
          </a:ln>
        </p:spPr>
      </p:pic>
      <p:pic>
        <p:nvPicPr>
          <p:cNvPr id="522" name="Shape 522"/>
          <p:cNvPicPr preferRelativeResize="0"/>
          <p:nvPr/>
        </p:nvPicPr>
        <p:blipFill>
          <a:blip r:embed="rId5">
            <a:alphaModFix/>
          </a:blip>
          <a:stretch>
            <a:fillRect/>
          </a:stretch>
        </p:blipFill>
        <p:spPr>
          <a:xfrm>
            <a:off x="1428375" y="4147550"/>
            <a:ext cx="4861576" cy="376775"/>
          </a:xfrm>
          <a:prstGeom prst="rect">
            <a:avLst/>
          </a:prstGeom>
          <a:noFill/>
          <a:ln>
            <a:noFill/>
          </a:ln>
        </p:spPr>
      </p:pic>
      <p:pic>
        <p:nvPicPr>
          <p:cNvPr id="523" name="Shape 523"/>
          <p:cNvPicPr preferRelativeResize="0"/>
          <p:nvPr/>
        </p:nvPicPr>
        <p:blipFill>
          <a:blip r:embed="rId6">
            <a:alphaModFix/>
          </a:blip>
          <a:stretch>
            <a:fillRect/>
          </a:stretch>
        </p:blipFill>
        <p:spPr>
          <a:xfrm>
            <a:off x="1384500" y="4612450"/>
            <a:ext cx="4739524" cy="485800"/>
          </a:xfrm>
          <a:prstGeom prst="rect">
            <a:avLst/>
          </a:prstGeom>
          <a:noFill/>
          <a:ln>
            <a:noFill/>
          </a:ln>
        </p:spPr>
      </p:pic>
      <p:pic>
        <p:nvPicPr>
          <p:cNvPr id="524" name="Shape 524"/>
          <p:cNvPicPr preferRelativeResize="0"/>
          <p:nvPr/>
        </p:nvPicPr>
        <p:blipFill>
          <a:blip r:embed="rId7">
            <a:alphaModFix/>
          </a:blip>
          <a:stretch>
            <a:fillRect/>
          </a:stretch>
        </p:blipFill>
        <p:spPr>
          <a:xfrm>
            <a:off x="1208525" y="2955950"/>
            <a:ext cx="3240564" cy="287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ph type="title"/>
          </p:nvPr>
        </p:nvSpPr>
        <p:spPr>
          <a:xfrm>
            <a:off x="0" y="-113125"/>
            <a:ext cx="9144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A One Bit Conversation (Takeaways)</a:t>
            </a:r>
            <a:endParaRPr/>
          </a:p>
        </p:txBody>
      </p:sp>
      <p:sp>
        <p:nvSpPr>
          <p:cNvPr id="530" name="Shape 530"/>
          <p:cNvSpPr txBox="1"/>
          <p:nvPr>
            <p:ph idx="1" type="body"/>
          </p:nvPr>
        </p:nvSpPr>
        <p:spPr>
          <a:xfrm>
            <a:off x="98125" y="734575"/>
            <a:ext cx="8959500" cy="4034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Meaning of symbols in a message is contextual not fixed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 transmitter that always messages the true state of the coin is exactly as useful as one that always messages the opposite of the true state. Same amount of information, the specific symbol is irrelevant.</a:t>
            </a:r>
            <a:endParaRPr>
              <a:solidFill>
                <a:srgbClr val="000000"/>
              </a:solidFill>
            </a:endParaRPr>
          </a:p>
          <a:p>
            <a:pPr indent="-342900" lvl="0" marL="457200" marR="0" rtl="0" algn="l">
              <a:lnSpc>
                <a:spcPct val="115000"/>
              </a:lnSpc>
              <a:spcBef>
                <a:spcPts val="1000"/>
              </a:spcBef>
              <a:spcAft>
                <a:spcPts val="0"/>
              </a:spcAft>
              <a:buClr>
                <a:srgbClr val="000000"/>
              </a:buClr>
              <a:buSzPts val="1800"/>
              <a:buChar char="●"/>
            </a:pPr>
            <a:r>
              <a:rPr lang="en">
                <a:solidFill>
                  <a:srgbClr val="000000"/>
                </a:solidFill>
              </a:rPr>
              <a:t>Communication channel doesn’t matter as long as it has enough bandwidth</a:t>
            </a:r>
            <a:endParaRPr>
              <a:solidFill>
                <a:srgbClr val="000000"/>
              </a:solidFill>
            </a:endParaRPr>
          </a:p>
          <a:p>
            <a:pPr indent="-317500" lvl="1" marL="914400" rtl="0">
              <a:spcBef>
                <a:spcPts val="0"/>
              </a:spcBef>
              <a:spcAft>
                <a:spcPts val="0"/>
              </a:spcAft>
              <a:buClr>
                <a:srgbClr val="000000"/>
              </a:buClr>
              <a:buSzPts val="1400"/>
              <a:buChar char="○"/>
            </a:pPr>
            <a:r>
              <a:rPr lang="en">
                <a:solidFill>
                  <a:schemeClr val="dk1"/>
                </a:solidFill>
              </a:rPr>
              <a:t>Note, text, phone call, temperature sensor, whisper, are equivalent</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graphicFrame>
        <p:nvGraphicFramePr>
          <p:cNvPr id="535" name="Shape 535"/>
          <p:cNvGraphicFramePr/>
          <p:nvPr/>
        </p:nvGraphicFramePr>
        <p:xfrm>
          <a:off x="0" y="372500"/>
          <a:ext cx="3000000" cy="3000000"/>
        </p:xfrm>
        <a:graphic>
          <a:graphicData uri="http://schemas.openxmlformats.org/drawingml/2006/table">
            <a:tbl>
              <a:tblPr>
                <a:noFill/>
                <a:tableStyleId>{B0B42AB9-0C57-4EC7-9013-FFB535B81E29}</a:tableStyleId>
              </a:tblPr>
              <a:tblGrid>
                <a:gridCol w="977800"/>
                <a:gridCol w="749825"/>
                <a:gridCol w="1830900"/>
                <a:gridCol w="2443575"/>
                <a:gridCol w="1744225"/>
                <a:gridCol w="900550"/>
                <a:gridCol w="497100"/>
              </a:tblGrid>
              <a:tr h="429750">
                <a:tc>
                  <a:txBody>
                    <a:bodyPr>
                      <a:noAutofit/>
                    </a:bodyPr>
                    <a:lstStyle/>
                    <a:p>
                      <a:pPr indent="0" lvl="0" marL="0" rtl="0" algn="ctr">
                        <a:spcBef>
                          <a:spcPts val="0"/>
                        </a:spcBef>
                        <a:spcAft>
                          <a:spcPts val="0"/>
                        </a:spcAft>
                        <a:buNone/>
                      </a:pPr>
                      <a:r>
                        <a:t/>
                      </a:r>
                      <a:endParaRPr sz="1000"/>
                    </a:p>
                  </a:txBody>
                  <a:tcPr marT="91425" marB="91425" marR="91425" marL="91425" anchor="ctr"/>
                </a:tc>
                <a:tc>
                  <a:txBody>
                    <a:bodyPr>
                      <a:noAutofit/>
                    </a:bodyPr>
                    <a:lstStyle/>
                    <a:p>
                      <a:pPr indent="0" lvl="0" marL="0" rtl="0" algn="ctr">
                        <a:spcBef>
                          <a:spcPts val="0"/>
                        </a:spcBef>
                        <a:spcAft>
                          <a:spcPts val="0"/>
                        </a:spcAft>
                        <a:buNone/>
                      </a:pPr>
                      <a:r>
                        <a:t/>
                      </a:r>
                      <a:endParaRPr sz="10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0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Information Source</a:t>
                      </a:r>
                      <a:endParaRPr sz="10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0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0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000"/>
                    </a:p>
                  </a:txBody>
                  <a:tcPr marT="91425" marB="91425" marR="91425" marL="91425" anchor="ctr">
                    <a:lnB cap="flat" cmpd="sng" w="9525">
                      <a:solidFill>
                        <a:srgbClr val="9E9E9E"/>
                      </a:solidFill>
                      <a:prstDash val="solid"/>
                      <a:round/>
                      <a:headEnd len="sm" w="sm" type="none"/>
                      <a:tailEnd len="sm" w="sm" type="none"/>
                    </a:lnB>
                  </a:tcPr>
                </a:tc>
              </a:tr>
              <a:tr h="429750">
                <a:tc>
                  <a:txBody>
                    <a:bodyPr>
                      <a:noAutofit/>
                    </a:bodyPr>
                    <a:lstStyle/>
                    <a:p>
                      <a:pPr indent="0" lvl="0" marL="0" rtl="0" algn="ctr">
                        <a:spcBef>
                          <a:spcPts val="0"/>
                        </a:spcBef>
                        <a:spcAft>
                          <a:spcPts val="0"/>
                        </a:spcAft>
                        <a:buNone/>
                      </a:pPr>
                      <a:r>
                        <a:t/>
                      </a:r>
                      <a:endParaRPr sz="10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t>0-Bits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t>1-Bit</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t>2-Bits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t>N-Bits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3175">
                <a:tc>
                  <a:txBody>
                    <a:bodyPr>
                      <a:noAutofit/>
                    </a:bodyPr>
                    <a:lstStyle/>
                    <a:p>
                      <a:pPr indent="0" lvl="0" marL="0" rtl="0" algn="ctr">
                        <a:spcBef>
                          <a:spcPts val="0"/>
                        </a:spcBef>
                        <a:spcAft>
                          <a:spcPts val="0"/>
                        </a:spcAft>
                        <a:buNone/>
                      </a:pPr>
                      <a:r>
                        <a:t/>
                      </a:r>
                      <a:endParaRPr sz="10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t>0-Bits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292100" lvl="0" marL="457200" rtl="0">
                        <a:spcBef>
                          <a:spcPts val="0"/>
                        </a:spcBef>
                        <a:spcAft>
                          <a:spcPts val="0"/>
                        </a:spcAft>
                        <a:buSzPts val="1000"/>
                        <a:buAutoNum type="arabicPeriod"/>
                      </a:pPr>
                      <a:r>
                        <a:rPr lang="en" sz="1000"/>
                        <a:t>No Conversation</a:t>
                      </a:r>
                      <a:endParaRPr sz="10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noAutofit/>
                    </a:bodyPr>
                    <a:lstStyle/>
                    <a:p>
                      <a:pPr indent="-292100" lvl="0" marL="457200" rtl="0">
                        <a:spcBef>
                          <a:spcPts val="0"/>
                        </a:spcBef>
                        <a:spcAft>
                          <a:spcPts val="0"/>
                        </a:spcAft>
                        <a:buSzPts val="1000"/>
                        <a:buAutoNum type="arabicPeriod"/>
                      </a:pPr>
                      <a:r>
                        <a:rPr lang="en" sz="1000"/>
                        <a:t> Accuracy Measures</a:t>
                      </a:r>
                      <a:endParaRPr sz="10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r>
              <a:tr h="750325">
                <a:tc>
                  <a:txBody>
                    <a:bodyPr>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Message</a:t>
                      </a:r>
                      <a:endParaRPr sz="10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t>1</a:t>
                      </a:r>
                      <a:r>
                        <a:rPr b="1" lang="en">
                          <a:solidFill>
                            <a:schemeClr val="dk1"/>
                          </a:solidFill>
                        </a:rPr>
                        <a:t>-Bits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292100" lvl="0" marL="457200" rtl="0">
                        <a:spcBef>
                          <a:spcPts val="0"/>
                        </a:spcBef>
                        <a:spcAft>
                          <a:spcPts val="0"/>
                        </a:spcAft>
                        <a:buSzPts val="1000"/>
                        <a:buAutoNum type="arabicPeriod"/>
                      </a:pPr>
                      <a:r>
                        <a:rPr lang="en" sz="1000"/>
                        <a:t>No Information Conversation</a:t>
                      </a:r>
                      <a:endParaRPr sz="1000"/>
                    </a:p>
                    <a:p>
                      <a:pPr indent="-292100" lvl="0" marL="457200" rtl="0">
                        <a:spcBef>
                          <a:spcPts val="0"/>
                        </a:spcBef>
                        <a:spcAft>
                          <a:spcPts val="0"/>
                        </a:spcAft>
                        <a:buSzPts val="1000"/>
                        <a:buAutoNum type="arabicPeriod"/>
                      </a:pPr>
                      <a:r>
                        <a:rPr lang="en" sz="1000"/>
                        <a:t>Selecting on the Dependent Variable</a:t>
                      </a:r>
                      <a:endParaRPr sz="1000"/>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292100" lvl="0" marL="457200" rtl="0">
                        <a:spcBef>
                          <a:spcPts val="0"/>
                        </a:spcBef>
                        <a:spcAft>
                          <a:spcPts val="0"/>
                        </a:spcAft>
                        <a:buSzPts val="1000"/>
                        <a:buAutoNum type="arabicPeriod"/>
                      </a:pPr>
                      <a:r>
                        <a:rPr lang="en" sz="1000"/>
                        <a:t>Risk Analysis/No Free Lunch</a:t>
                      </a:r>
                      <a:endParaRPr sz="1000"/>
                    </a:p>
                    <a:p>
                      <a:pPr indent="-292100" lvl="0" marL="457200" rtl="0">
                        <a:spcBef>
                          <a:spcPts val="0"/>
                        </a:spcBef>
                        <a:spcAft>
                          <a:spcPts val="0"/>
                        </a:spcAft>
                        <a:buSzPts val="1000"/>
                        <a:buAutoNum type="arabicPeriod"/>
                      </a:pPr>
                      <a:r>
                        <a:rPr lang="en" sz="1000"/>
                        <a:t>Overfitting</a:t>
                      </a:r>
                      <a:endParaRPr sz="1000"/>
                    </a:p>
                    <a:p>
                      <a:pPr indent="-292100" lvl="0" marL="457200" rtl="0">
                        <a:spcBef>
                          <a:spcPts val="0"/>
                        </a:spcBef>
                        <a:spcAft>
                          <a:spcPts val="0"/>
                        </a:spcAft>
                        <a:buSzPts val="1000"/>
                        <a:buAutoNum type="arabicPeriod"/>
                      </a:pPr>
                      <a:r>
                        <a:rPr lang="en" sz="1000"/>
                        <a:t>Training/Test/Cross Validation</a:t>
                      </a:r>
                      <a:endParaRPr sz="1000"/>
                    </a:p>
                  </a:txBody>
                  <a:tcPr marT="91425" marB="91425" marR="91425" marL="91425"/>
                </a:tc>
                <a:tc>
                  <a:txBody>
                    <a:bodyPr>
                      <a:noAutofit/>
                    </a:bodyPr>
                    <a:lstStyle/>
                    <a:p>
                      <a:pPr indent="-292100" lvl="0" marL="457200" rtl="0">
                        <a:spcBef>
                          <a:spcPts val="0"/>
                        </a:spcBef>
                        <a:spcAft>
                          <a:spcPts val="0"/>
                        </a:spcAft>
                        <a:buSzPts val="1000"/>
                        <a:buAutoNum type="arabicPeriod"/>
                      </a:pPr>
                      <a:r>
                        <a:rPr lang="en" sz="1000"/>
                        <a:t>Overdetermination</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r>
              <a:tr h="819225">
                <a:tc>
                  <a:txBody>
                    <a:bodyPr>
                      <a:noAutofit/>
                    </a:bodyPr>
                    <a:lstStyle/>
                    <a:p>
                      <a:pPr indent="0" lvl="0" marL="0" rtl="0" algn="ctr">
                        <a:spcBef>
                          <a:spcPts val="0"/>
                        </a:spcBef>
                        <a:spcAft>
                          <a:spcPts val="0"/>
                        </a:spcAft>
                        <a:buNone/>
                      </a:pPr>
                      <a:r>
                        <a:t/>
                      </a:r>
                      <a:endParaRPr sz="10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t>2</a:t>
                      </a:r>
                      <a:r>
                        <a:rPr b="1" lang="en">
                          <a:solidFill>
                            <a:schemeClr val="dk1"/>
                          </a:solidFill>
                        </a:rPr>
                        <a:t>-Bits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292100" lvl="0" marL="457200" rtl="0">
                        <a:spcBef>
                          <a:spcPts val="0"/>
                        </a:spcBef>
                        <a:spcAft>
                          <a:spcPts val="0"/>
                        </a:spcAft>
                        <a:buClr>
                          <a:schemeClr val="dk1"/>
                        </a:buClr>
                        <a:buSzPts val="1000"/>
                        <a:buAutoNum type="arabicPeriod"/>
                      </a:pPr>
                      <a:r>
                        <a:rPr lang="en" sz="1000">
                          <a:solidFill>
                            <a:schemeClr val="dk1"/>
                          </a:solidFill>
                        </a:rPr>
                        <a:t>Long No Information Conversations</a:t>
                      </a:r>
                      <a:endParaRPr sz="1000"/>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292100" lvl="0" marL="457200" rtl="0">
                        <a:spcBef>
                          <a:spcPts val="0"/>
                        </a:spcBef>
                        <a:spcAft>
                          <a:spcPts val="0"/>
                        </a:spcAft>
                        <a:buSzPts val="1000"/>
                        <a:buAutoNum type="arabicPeriod"/>
                      </a:pPr>
                      <a:r>
                        <a:rPr lang="en" sz="1000"/>
                        <a:t>Feature Selection</a:t>
                      </a:r>
                      <a:endParaRPr sz="1000"/>
                    </a:p>
                    <a:p>
                      <a:pPr indent="-292100" lvl="0" marL="457200" rtl="0">
                        <a:spcBef>
                          <a:spcPts val="0"/>
                        </a:spcBef>
                        <a:spcAft>
                          <a:spcPts val="0"/>
                        </a:spcAft>
                        <a:buSzPts val="1000"/>
                        <a:buAutoNum type="arabicPeriod"/>
                      </a:pPr>
                      <a:r>
                        <a:rPr lang="en" sz="1000"/>
                        <a:t>Feature Engineering</a:t>
                      </a:r>
                      <a:endParaRPr sz="1000"/>
                    </a:p>
                    <a:p>
                      <a:pPr indent="-292100" lvl="0" marL="457200" rtl="0">
                        <a:spcBef>
                          <a:spcPts val="0"/>
                        </a:spcBef>
                        <a:spcAft>
                          <a:spcPts val="0"/>
                        </a:spcAft>
                        <a:buSzPts val="1000"/>
                        <a:buAutoNum type="arabicPeriod"/>
                      </a:pPr>
                      <a:r>
                        <a:rPr lang="en" sz="1000"/>
                        <a:t>Model Complexity</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r>
              <a:tr h="819225">
                <a:tc>
                  <a:txBody>
                    <a:bodyPr>
                      <a:noAutofit/>
                    </a:bodyPr>
                    <a:lstStyle/>
                    <a:p>
                      <a:pPr indent="0" lvl="0" marL="0" rtl="0" algn="ctr">
                        <a:spcBef>
                          <a:spcPts val="0"/>
                        </a:spcBef>
                        <a:spcAft>
                          <a:spcPts val="0"/>
                        </a:spcAft>
                        <a:buNone/>
                      </a:pPr>
                      <a:r>
                        <a:t/>
                      </a:r>
                      <a:endParaRPr sz="10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t>N</a:t>
                      </a:r>
                      <a:r>
                        <a:rPr b="1" lang="en">
                          <a:solidFill>
                            <a:schemeClr val="dk1"/>
                          </a:solidFill>
                        </a:rPr>
                        <a:t>-Bits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292100" lvl="0" marL="457200" rtl="0">
                        <a:spcBef>
                          <a:spcPts val="0"/>
                        </a:spcBef>
                        <a:spcAft>
                          <a:spcPts val="0"/>
                        </a:spcAft>
                        <a:buClr>
                          <a:schemeClr val="dk1"/>
                        </a:buClr>
                        <a:buSzPts val="1000"/>
                        <a:buAutoNum type="arabicPeriod"/>
                      </a:pPr>
                      <a:r>
                        <a:rPr lang="en" sz="1000">
                          <a:solidFill>
                            <a:schemeClr val="dk1"/>
                          </a:solidFill>
                        </a:rPr>
                        <a:t>Very Long No Information Conversations</a:t>
                      </a:r>
                      <a:endParaRPr sz="1000"/>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292100" lvl="0" marL="457200" rtl="0">
                        <a:spcBef>
                          <a:spcPts val="0"/>
                        </a:spcBef>
                        <a:spcAft>
                          <a:spcPts val="0"/>
                        </a:spcAft>
                        <a:buSzPts val="1000"/>
                        <a:buAutoNum type="arabicPeriod"/>
                      </a:pPr>
                      <a:r>
                        <a:rPr lang="en" sz="1000">
                          <a:solidFill>
                            <a:schemeClr val="dk1"/>
                          </a:solidFill>
                        </a:rPr>
                        <a:t>Confounding</a:t>
                      </a:r>
                      <a:endParaRPr sz="1000"/>
                    </a:p>
                    <a:p>
                      <a:pPr indent="-292100" lvl="0" marL="457200" rtl="0">
                        <a:spcBef>
                          <a:spcPts val="0"/>
                        </a:spcBef>
                        <a:spcAft>
                          <a:spcPts val="0"/>
                        </a:spcAft>
                        <a:buSzPts val="1000"/>
                        <a:buAutoNum type="arabicPeriod"/>
                      </a:pPr>
                      <a:r>
                        <a:rPr lang="en" sz="1000"/>
                        <a:t>Curse of Dimensionality</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r>
              <a:tr h="819225">
                <a:tc>
                  <a:txBody>
                    <a:bodyPr>
                      <a:noAutofit/>
                    </a:bodyPr>
                    <a:lstStyle/>
                    <a:p>
                      <a:pPr indent="0" lvl="0" marL="0" rtl="0" algn="ctr">
                        <a:spcBef>
                          <a:spcPts val="0"/>
                        </a:spcBef>
                        <a:spcAft>
                          <a:spcPts val="0"/>
                        </a:spcAft>
                        <a:buNone/>
                      </a:pPr>
                      <a:r>
                        <a:t/>
                      </a:r>
                      <a:endParaRPr sz="1000"/>
                    </a:p>
                  </a:txBody>
                  <a:tcPr marT="91425" marB="91425" marR="91425" marL="91425" anchor="ctr"/>
                </a:tc>
                <a:tc>
                  <a:txBody>
                    <a:bodyPr>
                      <a:noAutofit/>
                    </a:bodyPr>
                    <a:lstStyle/>
                    <a:p>
                      <a:pPr indent="0" lvl="0" marL="0" rtl="0" algn="ctr">
                        <a:spcBef>
                          <a:spcPts val="0"/>
                        </a:spcBef>
                        <a:spcAft>
                          <a:spcPts val="0"/>
                        </a:spcAft>
                        <a:buNone/>
                      </a:pPr>
                      <a:r>
                        <a:t/>
                      </a:r>
                      <a:endParaRPr sz="10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292100" lvl="0" marL="457200" rtl="0">
                        <a:spcBef>
                          <a:spcPts val="0"/>
                        </a:spcBef>
                        <a:spcAft>
                          <a:spcPts val="0"/>
                        </a:spcAft>
                        <a:buClr>
                          <a:schemeClr val="dk1"/>
                        </a:buClr>
                        <a:buSzPts val="1000"/>
                        <a:buAutoNum type="arabicPeriod"/>
                      </a:pPr>
                      <a:r>
                        <a:rPr lang="en" sz="1000">
                          <a:solidFill>
                            <a:schemeClr val="dk1"/>
                          </a:solidFill>
                        </a:rPr>
                        <a:t>Mutual Information</a:t>
                      </a:r>
                      <a:endParaRPr sz="1000">
                        <a:solidFill>
                          <a:schemeClr val="dk1"/>
                        </a:solidFill>
                      </a:endParaRPr>
                    </a:p>
                    <a:p>
                      <a:pPr indent="-292100" lvl="0" marL="457200" rtl="0">
                        <a:spcBef>
                          <a:spcPts val="0"/>
                        </a:spcBef>
                        <a:spcAft>
                          <a:spcPts val="0"/>
                        </a:spcAft>
                        <a:buClr>
                          <a:schemeClr val="dk1"/>
                        </a:buClr>
                        <a:buSzPts val="1000"/>
                        <a:buAutoNum type="arabicPeriod"/>
                      </a:pPr>
                      <a:r>
                        <a:rPr lang="en" sz="1000">
                          <a:solidFill>
                            <a:schemeClr val="dk1"/>
                          </a:solidFill>
                        </a:rPr>
                        <a:t>Accuracy, Precision, Recall,...</a:t>
                      </a:r>
                      <a:endParaRPr sz="1000">
                        <a:solidFill>
                          <a:schemeClr val="dk1"/>
                        </a:solidFill>
                      </a:endParaRPr>
                    </a:p>
                    <a:p>
                      <a:pPr indent="-292100" lvl="0" marL="457200" rtl="0">
                        <a:spcBef>
                          <a:spcPts val="0"/>
                        </a:spcBef>
                        <a:spcAft>
                          <a:spcPts val="0"/>
                        </a:spcAft>
                        <a:buSzPts val="1000"/>
                        <a:buAutoNum type="arabicPeriod"/>
                      </a:pPr>
                      <a:r>
                        <a:rPr lang="en" sz="1000"/>
                        <a:t>Area Under the Curve</a:t>
                      </a:r>
                      <a:endParaRPr sz="1000"/>
                    </a:p>
                  </a:txBody>
                  <a:tcPr marT="91425" marB="91425" marR="91425" marL="91425"/>
                </a:tc>
                <a:tc>
                  <a:txBody>
                    <a:bodyPr>
                      <a:noAutofit/>
                    </a:bodyPr>
                    <a:lstStyle/>
                    <a:p>
                      <a:pPr indent="-292100" lvl="0" marL="457200" rtl="0">
                        <a:spcBef>
                          <a:spcPts val="0"/>
                        </a:spcBef>
                        <a:spcAft>
                          <a:spcPts val="0"/>
                        </a:spcAft>
                        <a:buSzPts val="1000"/>
                        <a:buAutoNum type="arabicPeriod"/>
                      </a:pPr>
                      <a:r>
                        <a:rPr lang="en" sz="1000"/>
                        <a:t>Cross Entropy</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sz="1000"/>
                    </a:p>
                  </a:txBody>
                  <a:tcPr marT="91425" marB="91425" marR="91425" marL="91425"/>
                </a:tc>
              </a:tr>
            </a:tbl>
          </a:graphicData>
        </a:graphic>
      </p:graphicFrame>
      <p:sp>
        <p:nvSpPr>
          <p:cNvPr id="536" name="Shape 536"/>
          <p:cNvSpPr txBox="1"/>
          <p:nvPr/>
        </p:nvSpPr>
        <p:spPr>
          <a:xfrm>
            <a:off x="0" y="-94125"/>
            <a:ext cx="5190600" cy="510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800">
                <a:solidFill>
                  <a:schemeClr val="dk1"/>
                </a:solidFill>
              </a:rPr>
              <a:t>Outline for After the Break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Shape 90"/>
          <p:cNvPicPr preferRelativeResize="0"/>
          <p:nvPr/>
        </p:nvPicPr>
        <p:blipFill rotWithShape="1">
          <a:blip r:embed="rId3">
            <a:alphaModFix/>
          </a:blip>
          <a:srcRect b="31276" l="0" r="0" t="0"/>
          <a:stretch/>
        </p:blipFill>
        <p:spPr>
          <a:xfrm>
            <a:off x="3077475" y="2976150"/>
            <a:ext cx="2431100" cy="869725"/>
          </a:xfrm>
          <a:prstGeom prst="rect">
            <a:avLst/>
          </a:prstGeom>
          <a:noFill/>
          <a:ln>
            <a:noFill/>
          </a:ln>
        </p:spPr>
      </p:pic>
      <p:sp>
        <p:nvSpPr>
          <p:cNvPr id="91" name="Shape 91"/>
          <p:cNvSpPr txBox="1"/>
          <p:nvPr>
            <p:ph type="title"/>
          </p:nvPr>
        </p:nvSpPr>
        <p:spPr>
          <a:xfrm>
            <a:off x="0" y="0"/>
            <a:ext cx="5257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(1/)</a:t>
            </a:r>
            <a:endParaRPr/>
          </a:p>
        </p:txBody>
      </p:sp>
      <p:pic>
        <p:nvPicPr>
          <p:cNvPr id="92" name="Shape 92"/>
          <p:cNvPicPr preferRelativeResize="0"/>
          <p:nvPr/>
        </p:nvPicPr>
        <p:blipFill>
          <a:blip r:embed="rId4">
            <a:alphaModFix/>
          </a:blip>
          <a:stretch>
            <a:fillRect/>
          </a:stretch>
        </p:blipFill>
        <p:spPr>
          <a:xfrm>
            <a:off x="0" y="687400"/>
            <a:ext cx="3995600" cy="2195150"/>
          </a:xfrm>
          <a:prstGeom prst="rect">
            <a:avLst/>
          </a:prstGeom>
          <a:noFill/>
          <a:ln>
            <a:noFill/>
          </a:ln>
        </p:spPr>
      </p:pic>
      <p:pic>
        <p:nvPicPr>
          <p:cNvPr id="93" name="Shape 93"/>
          <p:cNvPicPr preferRelativeResize="0"/>
          <p:nvPr/>
        </p:nvPicPr>
        <p:blipFill>
          <a:blip r:embed="rId5">
            <a:alphaModFix/>
          </a:blip>
          <a:stretch>
            <a:fillRect/>
          </a:stretch>
        </p:blipFill>
        <p:spPr>
          <a:xfrm>
            <a:off x="5552350" y="-3"/>
            <a:ext cx="3591650" cy="3043376"/>
          </a:xfrm>
          <a:prstGeom prst="rect">
            <a:avLst/>
          </a:prstGeom>
          <a:noFill/>
          <a:ln>
            <a:noFill/>
          </a:ln>
        </p:spPr>
      </p:pic>
      <p:pic>
        <p:nvPicPr>
          <p:cNvPr id="94" name="Shape 94"/>
          <p:cNvPicPr preferRelativeResize="0"/>
          <p:nvPr/>
        </p:nvPicPr>
        <p:blipFill>
          <a:blip r:embed="rId6">
            <a:alphaModFix/>
          </a:blip>
          <a:stretch>
            <a:fillRect/>
          </a:stretch>
        </p:blipFill>
        <p:spPr>
          <a:xfrm>
            <a:off x="0" y="3156875"/>
            <a:ext cx="2928377" cy="2028750"/>
          </a:xfrm>
          <a:prstGeom prst="rect">
            <a:avLst/>
          </a:prstGeom>
          <a:noFill/>
          <a:ln>
            <a:noFill/>
          </a:ln>
        </p:spPr>
      </p:pic>
      <p:pic>
        <p:nvPicPr>
          <p:cNvPr id="95" name="Shape 95"/>
          <p:cNvPicPr preferRelativeResize="0"/>
          <p:nvPr/>
        </p:nvPicPr>
        <p:blipFill>
          <a:blip r:embed="rId7">
            <a:alphaModFix/>
          </a:blip>
          <a:stretch>
            <a:fillRect/>
          </a:stretch>
        </p:blipFill>
        <p:spPr>
          <a:xfrm>
            <a:off x="5989725" y="3523125"/>
            <a:ext cx="3154275" cy="1620375"/>
          </a:xfrm>
          <a:prstGeom prst="rect">
            <a:avLst/>
          </a:prstGeom>
          <a:noFill/>
          <a:ln>
            <a:noFill/>
          </a:ln>
        </p:spPr>
      </p:pic>
      <p:pic>
        <p:nvPicPr>
          <p:cNvPr id="96" name="Shape 96"/>
          <p:cNvPicPr preferRelativeResize="0"/>
          <p:nvPr/>
        </p:nvPicPr>
        <p:blipFill>
          <a:blip r:embed="rId8">
            <a:alphaModFix/>
          </a:blip>
          <a:stretch>
            <a:fillRect/>
          </a:stretch>
        </p:blipFill>
        <p:spPr>
          <a:xfrm>
            <a:off x="2994863" y="3939473"/>
            <a:ext cx="2928375" cy="10247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0" y="0"/>
            <a:ext cx="914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(2/) </a:t>
            </a:r>
            <a:r>
              <a:rPr lang="en"/>
              <a:t>Measure Hard to Measure Things</a:t>
            </a:r>
            <a:endParaRPr/>
          </a:p>
        </p:txBody>
      </p:sp>
      <p:pic>
        <p:nvPicPr>
          <p:cNvPr id="102" name="Shape 102"/>
          <p:cNvPicPr preferRelativeResize="0"/>
          <p:nvPr/>
        </p:nvPicPr>
        <p:blipFill>
          <a:blip r:embed="rId3">
            <a:alphaModFix/>
          </a:blip>
          <a:stretch>
            <a:fillRect/>
          </a:stretch>
        </p:blipFill>
        <p:spPr>
          <a:xfrm>
            <a:off x="6825575" y="675450"/>
            <a:ext cx="2318425" cy="2231600"/>
          </a:xfrm>
          <a:prstGeom prst="rect">
            <a:avLst/>
          </a:prstGeom>
          <a:noFill/>
          <a:ln>
            <a:noFill/>
          </a:ln>
        </p:spPr>
      </p:pic>
      <p:sp>
        <p:nvSpPr>
          <p:cNvPr id="103" name="Shape 103"/>
          <p:cNvSpPr txBox="1"/>
          <p:nvPr/>
        </p:nvSpPr>
        <p:spPr>
          <a:xfrm>
            <a:off x="743725" y="1098200"/>
            <a:ext cx="4003500" cy="46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04" name="Shape 104"/>
          <p:cNvPicPr preferRelativeResize="0"/>
          <p:nvPr/>
        </p:nvPicPr>
        <p:blipFill>
          <a:blip r:embed="rId4">
            <a:alphaModFix/>
          </a:blip>
          <a:stretch>
            <a:fillRect/>
          </a:stretch>
        </p:blipFill>
        <p:spPr>
          <a:xfrm>
            <a:off x="4772163" y="623451"/>
            <a:ext cx="2028471" cy="2093900"/>
          </a:xfrm>
          <a:prstGeom prst="rect">
            <a:avLst/>
          </a:prstGeom>
          <a:noFill/>
          <a:ln>
            <a:noFill/>
          </a:ln>
        </p:spPr>
      </p:pic>
      <p:pic>
        <p:nvPicPr>
          <p:cNvPr id="105" name="Shape 105"/>
          <p:cNvPicPr preferRelativeResize="0"/>
          <p:nvPr/>
        </p:nvPicPr>
        <p:blipFill>
          <a:blip r:embed="rId5">
            <a:alphaModFix/>
          </a:blip>
          <a:stretch>
            <a:fillRect/>
          </a:stretch>
        </p:blipFill>
        <p:spPr>
          <a:xfrm>
            <a:off x="4803000" y="2768100"/>
            <a:ext cx="4341001" cy="2375400"/>
          </a:xfrm>
          <a:prstGeom prst="rect">
            <a:avLst/>
          </a:prstGeom>
          <a:noFill/>
          <a:ln>
            <a:noFill/>
          </a:ln>
        </p:spPr>
      </p:pic>
      <p:sp>
        <p:nvSpPr>
          <p:cNvPr id="106" name="Shape 106"/>
          <p:cNvSpPr txBox="1"/>
          <p:nvPr/>
        </p:nvSpPr>
        <p:spPr>
          <a:xfrm>
            <a:off x="0" y="928050"/>
            <a:ext cx="4304400" cy="32874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800"/>
              <a:t>Real Time Population Census (Douglass et al. 2015)</a:t>
            </a:r>
            <a:endParaRPr b="1" sz="1800"/>
          </a:p>
          <a:p>
            <a:pPr indent="0" lvl="0" marL="0" rtl="0">
              <a:lnSpc>
                <a:spcPct val="100000"/>
              </a:lnSpc>
              <a:spcBef>
                <a:spcPts val="0"/>
              </a:spcBef>
              <a:spcAft>
                <a:spcPts val="0"/>
              </a:spcAft>
              <a:buNone/>
            </a:pPr>
            <a:r>
              <a:t/>
            </a:r>
            <a:endParaRPr sz="1800"/>
          </a:p>
          <a:p>
            <a:pPr indent="0" lvl="0" marL="0" rtl="0">
              <a:lnSpc>
                <a:spcPct val="100000"/>
              </a:lnSpc>
              <a:spcBef>
                <a:spcPts val="0"/>
              </a:spcBef>
              <a:spcAft>
                <a:spcPts val="0"/>
              </a:spcAft>
              <a:buNone/>
            </a:pPr>
            <a:r>
              <a:rPr b="1" lang="en" sz="1800"/>
              <a:t>Measure</a:t>
            </a:r>
            <a:r>
              <a:rPr lang="en" sz="1800"/>
              <a:t>: </a:t>
            </a:r>
            <a:endParaRPr sz="1800"/>
          </a:p>
          <a:p>
            <a:pPr indent="-342900" lvl="0" marL="457200" rtl="0">
              <a:lnSpc>
                <a:spcPct val="100000"/>
              </a:lnSpc>
              <a:spcBef>
                <a:spcPts val="0"/>
              </a:spcBef>
              <a:spcAft>
                <a:spcPts val="0"/>
              </a:spcAft>
              <a:buSzPts val="1800"/>
              <a:buChar char="●"/>
            </a:pPr>
            <a:r>
              <a:rPr lang="en" sz="1800"/>
              <a:t>Population at the 55kmx55km box</a:t>
            </a:r>
            <a:endParaRPr sz="1800">
              <a:solidFill>
                <a:schemeClr val="dk1"/>
              </a:solidFill>
            </a:endParaRPr>
          </a:p>
          <a:p>
            <a:pPr indent="0" lvl="0" marL="0" rtl="0">
              <a:lnSpc>
                <a:spcPct val="100000"/>
              </a:lnSpc>
              <a:spcBef>
                <a:spcPts val="0"/>
              </a:spcBef>
              <a:spcAft>
                <a:spcPts val="0"/>
              </a:spcAft>
              <a:buNone/>
            </a:pPr>
            <a:r>
              <a:t/>
            </a:r>
            <a:endParaRPr sz="1800">
              <a:solidFill>
                <a:schemeClr val="dk1"/>
              </a:solidFill>
            </a:endParaRPr>
          </a:p>
          <a:p>
            <a:pPr indent="0" lvl="0" marL="0" rtl="0">
              <a:lnSpc>
                <a:spcPct val="100000"/>
              </a:lnSpc>
              <a:spcBef>
                <a:spcPts val="0"/>
              </a:spcBef>
              <a:spcAft>
                <a:spcPts val="0"/>
              </a:spcAft>
              <a:buNone/>
            </a:pPr>
            <a:r>
              <a:rPr b="1" lang="en" sz="1800"/>
              <a:t>Using</a:t>
            </a:r>
            <a:r>
              <a:rPr lang="en" sz="1800"/>
              <a:t>:</a:t>
            </a:r>
            <a:endParaRPr sz="1800"/>
          </a:p>
          <a:p>
            <a:pPr indent="-342900" lvl="0" marL="457200" rtl="0">
              <a:lnSpc>
                <a:spcPct val="100000"/>
              </a:lnSpc>
              <a:spcBef>
                <a:spcPts val="0"/>
              </a:spcBef>
              <a:spcAft>
                <a:spcPts val="0"/>
              </a:spcAft>
              <a:buSzPts val="1800"/>
              <a:buChar char="●"/>
            </a:pPr>
            <a:r>
              <a:rPr lang="en" sz="1800"/>
              <a:t>Cell phone call records</a:t>
            </a:r>
            <a:endParaRPr sz="1800"/>
          </a:p>
          <a:p>
            <a:pPr indent="-342900" lvl="0" marL="457200" rtl="0">
              <a:lnSpc>
                <a:spcPct val="100000"/>
              </a:lnSpc>
              <a:spcBef>
                <a:spcPts val="0"/>
              </a:spcBef>
              <a:spcAft>
                <a:spcPts val="0"/>
              </a:spcAft>
              <a:buSzPts val="1800"/>
              <a:buChar char="●"/>
            </a:pPr>
            <a:r>
              <a:rPr lang="en" sz="1800"/>
              <a:t>Openstreetmap Land Cover</a:t>
            </a:r>
            <a:endParaRPr sz="1800"/>
          </a:p>
          <a:p>
            <a:pPr indent="-342900" lvl="0" marL="457200" rtl="0">
              <a:lnSpc>
                <a:spcPct val="100000"/>
              </a:lnSpc>
              <a:spcBef>
                <a:spcPts val="0"/>
              </a:spcBef>
              <a:spcAft>
                <a:spcPts val="0"/>
              </a:spcAft>
              <a:buSzPts val="1800"/>
              <a:buChar char="●"/>
            </a:pPr>
            <a:r>
              <a:rPr lang="en" sz="1800"/>
              <a:t>Satellite Imagery</a:t>
            </a:r>
            <a:br>
              <a:rPr lang="en" sz="1800"/>
            </a:br>
            <a:br>
              <a:rPr lang="en" sz="1800"/>
            </a:b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0" y="-973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(3/) </a:t>
            </a:r>
            <a:r>
              <a:rPr lang="en"/>
              <a:t>Discover Problems in Existing Data</a:t>
            </a:r>
            <a:endParaRPr/>
          </a:p>
        </p:txBody>
      </p:sp>
      <p:sp>
        <p:nvSpPr>
          <p:cNvPr id="112" name="Shape 112"/>
          <p:cNvSpPr txBox="1"/>
          <p:nvPr/>
        </p:nvSpPr>
        <p:spPr>
          <a:xfrm>
            <a:off x="55200" y="371275"/>
            <a:ext cx="9144000" cy="13455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Civil War events in the Mau Mau Rebellion in Kenya (Douglass and Harkness 2018)</a:t>
            </a:r>
            <a:endParaRPr sz="1800"/>
          </a:p>
          <a:p>
            <a:pPr indent="-342900" lvl="0" marL="457200" rtl="0">
              <a:lnSpc>
                <a:spcPct val="115000"/>
              </a:lnSpc>
              <a:spcBef>
                <a:spcPts val="0"/>
              </a:spcBef>
              <a:spcAft>
                <a:spcPts val="0"/>
              </a:spcAft>
              <a:buSzPts val="1800"/>
              <a:buChar char="●"/>
            </a:pPr>
            <a:r>
              <a:rPr lang="en" sz="1800"/>
              <a:t>Georeferencing is how you assign events to specific locations on earth</a:t>
            </a:r>
            <a:endParaRPr sz="1800"/>
          </a:p>
          <a:p>
            <a:pPr indent="-342900" lvl="0" marL="457200" rtl="0">
              <a:lnSpc>
                <a:spcPct val="115000"/>
              </a:lnSpc>
              <a:spcBef>
                <a:spcPts val="0"/>
              </a:spcBef>
              <a:spcAft>
                <a:spcPts val="0"/>
              </a:spcAft>
              <a:buSzPts val="1800"/>
              <a:buChar char="●"/>
            </a:pPr>
            <a:r>
              <a:rPr lang="en" sz="1800"/>
              <a:t>Different (arbitrarily chosen) methods give different locations</a:t>
            </a:r>
            <a:endParaRPr sz="1800"/>
          </a:p>
          <a:p>
            <a:pPr indent="-342900" lvl="0" marL="457200" rtl="0">
              <a:lnSpc>
                <a:spcPct val="115000"/>
              </a:lnSpc>
              <a:spcBef>
                <a:spcPts val="0"/>
              </a:spcBef>
              <a:spcAft>
                <a:spcPts val="0"/>
              </a:spcAft>
              <a:buSzPts val="1800"/>
              <a:buChar char="●"/>
            </a:pPr>
            <a:r>
              <a:rPr lang="en" sz="1800"/>
              <a:t>Show that regression estimates flip sign and significance based on choice</a:t>
            </a:r>
            <a:endParaRPr sz="1800"/>
          </a:p>
          <a:p>
            <a:pPr indent="0" lvl="0" marL="0" rtl="0">
              <a:lnSpc>
                <a:spcPct val="115000"/>
              </a:lnSpc>
              <a:spcBef>
                <a:spcPts val="1600"/>
              </a:spcBef>
              <a:spcAft>
                <a:spcPts val="0"/>
              </a:spcAft>
              <a:buNone/>
            </a:pPr>
            <a:r>
              <a:t/>
            </a:r>
            <a:endParaRPr sz="1800"/>
          </a:p>
          <a:p>
            <a:pPr indent="0" lvl="0" marL="0" rtl="0">
              <a:lnSpc>
                <a:spcPct val="115000"/>
              </a:lnSpc>
              <a:spcBef>
                <a:spcPts val="1600"/>
              </a:spcBef>
              <a:spcAft>
                <a:spcPts val="1600"/>
              </a:spcAft>
              <a:buNone/>
            </a:pPr>
            <a:r>
              <a:t/>
            </a:r>
            <a:endParaRPr sz="1800"/>
          </a:p>
        </p:txBody>
      </p:sp>
      <p:pic>
        <p:nvPicPr>
          <p:cNvPr id="113" name="Shape 113"/>
          <p:cNvPicPr preferRelativeResize="0"/>
          <p:nvPr/>
        </p:nvPicPr>
        <p:blipFill rotWithShape="1">
          <a:blip r:embed="rId3">
            <a:alphaModFix/>
          </a:blip>
          <a:srcRect b="1516" l="1690" r="0" t="0"/>
          <a:stretch/>
        </p:blipFill>
        <p:spPr>
          <a:xfrm>
            <a:off x="0" y="1820725"/>
            <a:ext cx="3996650" cy="3322777"/>
          </a:xfrm>
          <a:prstGeom prst="rect">
            <a:avLst/>
          </a:prstGeom>
          <a:noFill/>
          <a:ln>
            <a:noFill/>
          </a:ln>
        </p:spPr>
      </p:pic>
      <p:sp>
        <p:nvSpPr>
          <p:cNvPr id="114" name="Shape 114"/>
          <p:cNvSpPr txBox="1"/>
          <p:nvPr/>
        </p:nvSpPr>
        <p:spPr>
          <a:xfrm>
            <a:off x="6483900" y="4837800"/>
            <a:ext cx="2320200" cy="30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Effect Size and Direction</a:t>
            </a:r>
            <a:endParaRPr/>
          </a:p>
        </p:txBody>
      </p:sp>
      <p:sp>
        <p:nvSpPr>
          <p:cNvPr id="115" name="Shape 115"/>
          <p:cNvSpPr txBox="1"/>
          <p:nvPr/>
        </p:nvSpPr>
        <p:spPr>
          <a:xfrm>
            <a:off x="4577675" y="2900425"/>
            <a:ext cx="825600" cy="30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P-Value</a:t>
            </a:r>
            <a:endParaRPr/>
          </a:p>
        </p:txBody>
      </p:sp>
      <p:grpSp>
        <p:nvGrpSpPr>
          <p:cNvPr id="116" name="Shape 116"/>
          <p:cNvGrpSpPr/>
          <p:nvPr/>
        </p:nvGrpSpPr>
        <p:grpSpPr>
          <a:xfrm>
            <a:off x="5403284" y="1779036"/>
            <a:ext cx="3597264" cy="3190289"/>
            <a:chOff x="5257585" y="1273200"/>
            <a:chExt cx="3886413" cy="3870301"/>
          </a:xfrm>
        </p:grpSpPr>
        <p:pic>
          <p:nvPicPr>
            <p:cNvPr id="117" name="Shape 117"/>
            <p:cNvPicPr preferRelativeResize="0"/>
            <p:nvPr/>
          </p:nvPicPr>
          <p:blipFill>
            <a:blip r:embed="rId4">
              <a:alphaModFix/>
            </a:blip>
            <a:stretch>
              <a:fillRect/>
            </a:stretch>
          </p:blipFill>
          <p:spPr>
            <a:xfrm>
              <a:off x="5257585" y="1273200"/>
              <a:ext cx="3886413" cy="3870301"/>
            </a:xfrm>
            <a:prstGeom prst="rect">
              <a:avLst/>
            </a:prstGeom>
            <a:noFill/>
            <a:ln>
              <a:noFill/>
            </a:ln>
          </p:spPr>
        </p:pic>
        <p:pic>
          <p:nvPicPr>
            <p:cNvPr id="118" name="Shape 118"/>
            <p:cNvPicPr preferRelativeResize="0"/>
            <p:nvPr/>
          </p:nvPicPr>
          <p:blipFill rotWithShape="1">
            <a:blip r:embed="rId5">
              <a:alphaModFix/>
            </a:blip>
            <a:srcRect b="8331" l="64079" r="23985" t="67136"/>
            <a:stretch/>
          </p:blipFill>
          <p:spPr>
            <a:xfrm>
              <a:off x="5704300" y="1603577"/>
              <a:ext cx="988099" cy="11650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(4/) </a:t>
            </a:r>
            <a:r>
              <a:rPr lang="en"/>
              <a:t>Discover Problems in Existing Data</a:t>
            </a:r>
            <a:endParaRPr/>
          </a:p>
        </p:txBody>
      </p:sp>
      <p:pic>
        <p:nvPicPr>
          <p:cNvPr id="124" name="Shape 124"/>
          <p:cNvPicPr preferRelativeResize="0"/>
          <p:nvPr/>
        </p:nvPicPr>
        <p:blipFill>
          <a:blip r:embed="rId3">
            <a:alphaModFix/>
          </a:blip>
          <a:stretch>
            <a:fillRect/>
          </a:stretch>
        </p:blipFill>
        <p:spPr>
          <a:xfrm>
            <a:off x="4038350" y="2356250"/>
            <a:ext cx="5105649" cy="2787250"/>
          </a:xfrm>
          <a:prstGeom prst="rect">
            <a:avLst/>
          </a:prstGeom>
          <a:noFill/>
          <a:ln>
            <a:noFill/>
          </a:ln>
        </p:spPr>
      </p:pic>
      <p:sp>
        <p:nvSpPr>
          <p:cNvPr id="125" name="Shape 125"/>
          <p:cNvSpPr txBox="1"/>
          <p:nvPr/>
        </p:nvSpPr>
        <p:spPr>
          <a:xfrm>
            <a:off x="48625" y="614550"/>
            <a:ext cx="8748900" cy="17418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Targeted Assassinations in the Vietnam War (Douglass 2016)</a:t>
            </a:r>
            <a:endParaRPr sz="1800"/>
          </a:p>
          <a:p>
            <a:pPr indent="-342900" lvl="0" marL="457200" rtl="0">
              <a:lnSpc>
                <a:spcPct val="115000"/>
              </a:lnSpc>
              <a:spcBef>
                <a:spcPts val="0"/>
              </a:spcBef>
              <a:spcAft>
                <a:spcPts val="0"/>
              </a:spcAft>
              <a:buSzPts val="1800"/>
              <a:buChar char="●"/>
            </a:pPr>
            <a:r>
              <a:rPr lang="en" sz="1800"/>
              <a:t>Kalyvas and Kocher (2007) find that more important suspects actually more likely to get away</a:t>
            </a:r>
            <a:endParaRPr sz="1800"/>
          </a:p>
          <a:p>
            <a:pPr indent="-342900" lvl="0" marL="457200" rtl="0">
              <a:lnSpc>
                <a:spcPct val="115000"/>
              </a:lnSpc>
              <a:spcBef>
                <a:spcPts val="0"/>
              </a:spcBef>
              <a:spcAft>
                <a:spcPts val="0"/>
              </a:spcAft>
              <a:buSzPts val="1800"/>
              <a:buChar char="●"/>
            </a:pPr>
            <a:r>
              <a:rPr lang="en" sz="1800"/>
              <a:t>Unsupervised clustering show that’s entirely an artifact of the 1970s database. Two types of records were mixed together and the codebook is wrong.</a:t>
            </a:r>
            <a:endParaRPr sz="1800"/>
          </a:p>
          <a:p>
            <a:pPr indent="0" lvl="0" marL="0" rtl="0">
              <a:lnSpc>
                <a:spcPct val="115000"/>
              </a:lnSpc>
              <a:spcBef>
                <a:spcPts val="1600"/>
              </a:spcBef>
              <a:spcAft>
                <a:spcPts val="0"/>
              </a:spcAft>
              <a:buNone/>
            </a:pPr>
            <a:r>
              <a:t/>
            </a:r>
            <a:endParaRPr sz="1800"/>
          </a:p>
          <a:p>
            <a:pPr indent="0" lvl="0" marL="0" rtl="0">
              <a:lnSpc>
                <a:spcPct val="115000"/>
              </a:lnSpc>
              <a:spcBef>
                <a:spcPts val="1600"/>
              </a:spcBef>
              <a:spcAft>
                <a:spcPts val="1600"/>
              </a:spcAft>
              <a:buNone/>
            </a:pPr>
            <a:r>
              <a:t/>
            </a:r>
            <a:endParaRPr sz="1800"/>
          </a:p>
        </p:txBody>
      </p:sp>
      <p:pic>
        <p:nvPicPr>
          <p:cNvPr id="126" name="Shape 126"/>
          <p:cNvPicPr preferRelativeResize="0"/>
          <p:nvPr/>
        </p:nvPicPr>
        <p:blipFill>
          <a:blip r:embed="rId4">
            <a:alphaModFix/>
          </a:blip>
          <a:stretch>
            <a:fillRect/>
          </a:stretch>
        </p:blipFill>
        <p:spPr>
          <a:xfrm>
            <a:off x="1" y="2494676"/>
            <a:ext cx="4755926" cy="95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